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39"/>
  </p:notesMasterIdLst>
  <p:handoutMasterIdLst>
    <p:handoutMasterId r:id="rId40"/>
  </p:handoutMasterIdLst>
  <p:sldIdLst>
    <p:sldId id="410" r:id="rId5"/>
    <p:sldId id="383" r:id="rId6"/>
    <p:sldId id="411" r:id="rId7"/>
    <p:sldId id="414" r:id="rId8"/>
    <p:sldId id="415" r:id="rId9"/>
    <p:sldId id="416" r:id="rId10"/>
    <p:sldId id="418" r:id="rId11"/>
    <p:sldId id="419" r:id="rId12"/>
    <p:sldId id="420" r:id="rId13"/>
    <p:sldId id="421" r:id="rId14"/>
    <p:sldId id="422" r:id="rId15"/>
    <p:sldId id="423" r:id="rId16"/>
    <p:sldId id="444" r:id="rId17"/>
    <p:sldId id="424" r:id="rId18"/>
    <p:sldId id="445" r:id="rId19"/>
    <p:sldId id="425" r:id="rId20"/>
    <p:sldId id="426" r:id="rId21"/>
    <p:sldId id="429" r:id="rId22"/>
    <p:sldId id="430" r:id="rId23"/>
    <p:sldId id="431" r:id="rId24"/>
    <p:sldId id="450" r:id="rId25"/>
    <p:sldId id="432" r:id="rId26"/>
    <p:sldId id="433" r:id="rId27"/>
    <p:sldId id="434" r:id="rId28"/>
    <p:sldId id="435" r:id="rId29"/>
    <p:sldId id="436" r:id="rId30"/>
    <p:sldId id="437" r:id="rId31"/>
    <p:sldId id="438" r:id="rId32"/>
    <p:sldId id="439" r:id="rId33"/>
    <p:sldId id="440" r:id="rId34"/>
    <p:sldId id="441" r:id="rId35"/>
    <p:sldId id="442" r:id="rId36"/>
    <p:sldId id="451" r:id="rId37"/>
    <p:sldId id="447"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1129" autoAdjust="0"/>
    <p:restoredTop sz="96327" autoAdjust="0"/>
  </p:normalViewPr>
  <p:slideViewPr>
    <p:cSldViewPr snapToGrid="0">
      <p:cViewPr varScale="1">
        <p:scale>
          <a:sx n="110" d="100"/>
          <a:sy n="110" d="100"/>
        </p:scale>
        <p:origin x="85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2268"/>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BEDD12-BCD5-485B-BCBC-34BB01D7923C}" type="datetimeFigureOut">
              <a:rPr lang="en-US" smtClean="0"/>
              <a:t>4/17/2025</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4/17/2025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2EC2F-D2E6-9A62-AACC-63B9F039B6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E912EB-7D5A-3F1D-C8E3-74E8ECAB3B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A66943-70C3-9F96-F20E-6CEBC269BB0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CCB6EE4-1429-003E-B9AF-9F9D9A4E7EA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9C7E07-3C67-C64C-8DA0-0404F630397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1310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endParaRPr lang="en-US" dirty="0"/>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a:xfrm>
            <a:off x="3622766" y="809896"/>
            <a:ext cx="7973241" cy="742405"/>
          </a:xfrm>
        </p:spPr>
        <p:txBody>
          <a:bodyPr/>
          <a:lstStyle/>
          <a:p>
            <a:r>
              <a:rPr lang="en-US" sz="4000" dirty="0">
                <a:latin typeface="Times New Roman" panose="02020603050405020304" pitchFamily="18" charset="0"/>
                <a:cs typeface="Times New Roman" panose="02020603050405020304" pitchFamily="18" charset="0"/>
              </a:rPr>
              <a:t>Assessment of written assignments</a:t>
            </a:r>
          </a:p>
        </p:txBody>
      </p:sp>
      <p:sp>
        <p:nvSpPr>
          <p:cNvPr id="4" name="TextBox 3">
            <a:extLst>
              <a:ext uri="{FF2B5EF4-FFF2-40B4-BE49-F238E27FC236}">
                <a16:creationId xmlns:a16="http://schemas.microsoft.com/office/drawing/2014/main" id="{8DA48AB0-805B-8FD2-91FA-6C14CBF8F762}"/>
              </a:ext>
            </a:extLst>
          </p:cNvPr>
          <p:cNvSpPr txBox="1"/>
          <p:nvPr/>
        </p:nvSpPr>
        <p:spPr>
          <a:xfrm>
            <a:off x="4728754" y="4238897"/>
            <a:ext cx="6096000" cy="1384995"/>
          </a:xfrm>
          <a:prstGeom prst="rect">
            <a:avLst/>
          </a:prstGeom>
          <a:noFill/>
        </p:spPr>
        <p:txBody>
          <a:bodyPr wrap="square">
            <a:spAutoFit/>
          </a:bodyPr>
          <a:lstStyle/>
          <a:p>
            <a:pPr algn="ctr"/>
            <a:r>
              <a:rPr kumimoji="0" lang="en-US" sz="2400" b="1" i="0" u="none" strike="noStrike" kern="1200" cap="none" spc="100" normalizeH="0" baseline="0" noProof="0" dirty="0">
                <a:ln>
                  <a:noFill/>
                </a:ln>
                <a:solidFill>
                  <a:srgbClr val="000000"/>
                </a:solidFill>
                <a:effectLst/>
                <a:uLnTx/>
                <a:uFillTx/>
                <a:latin typeface="Franklin Gothic Demi"/>
                <a:ea typeface="+mj-ea"/>
                <a:cs typeface="+mj-cs"/>
              </a:rPr>
              <a:t>Under supervision of: </a:t>
            </a:r>
          </a:p>
          <a:p>
            <a:pPr algn="ctr"/>
            <a:r>
              <a:rPr kumimoji="0" lang="en-US" sz="2000" i="0" u="none" strike="noStrike" kern="1200" cap="none" spc="100" normalizeH="0" baseline="0" noProof="0" dirty="0">
                <a:ln>
                  <a:noFill/>
                </a:ln>
                <a:solidFill>
                  <a:srgbClr val="000000"/>
                </a:solidFill>
                <a:effectLst/>
                <a:uLnTx/>
                <a:uFillTx/>
                <a:latin typeface="Franklin Gothic Demi"/>
                <a:ea typeface="+mj-ea"/>
                <a:cs typeface="+mj-cs"/>
              </a:rPr>
              <a:t>Prof. Dr/ Effat Mohammed</a:t>
            </a:r>
          </a:p>
          <a:p>
            <a:pPr algn="ctr"/>
            <a:r>
              <a:rPr kumimoji="0" lang="en-US" sz="2000" i="0" u="none" strike="noStrike" kern="1200" cap="none" spc="100" normalizeH="0" baseline="0" noProof="0" dirty="0">
                <a:ln>
                  <a:noFill/>
                </a:ln>
                <a:solidFill>
                  <a:srgbClr val="000000"/>
                </a:solidFill>
                <a:effectLst/>
                <a:uLnTx/>
                <a:uFillTx/>
                <a:latin typeface="Franklin Gothic Demi"/>
                <a:ea typeface="+mj-ea"/>
                <a:cs typeface="+mj-cs"/>
              </a:rPr>
              <a:t> Prof. Dr/ </a:t>
            </a:r>
            <a:r>
              <a:rPr kumimoji="0" lang="en-US" sz="2000" i="0" u="none" strike="noStrike" kern="1200" cap="none" spc="100" normalizeH="0" baseline="0" noProof="0" dirty="0" err="1">
                <a:ln>
                  <a:noFill/>
                </a:ln>
                <a:solidFill>
                  <a:srgbClr val="000000"/>
                </a:solidFill>
                <a:effectLst/>
                <a:uLnTx/>
                <a:uFillTx/>
                <a:latin typeface="Franklin Gothic Demi"/>
                <a:ea typeface="+mj-ea"/>
                <a:cs typeface="+mj-cs"/>
              </a:rPr>
              <a:t>Enas</a:t>
            </a:r>
            <a:r>
              <a:rPr kumimoji="0" lang="en-US" sz="2000" i="0" u="none" strike="noStrike" kern="1200" cap="none" spc="100" normalizeH="0" baseline="0" noProof="0" dirty="0">
                <a:ln>
                  <a:noFill/>
                </a:ln>
                <a:solidFill>
                  <a:srgbClr val="000000"/>
                </a:solidFill>
                <a:effectLst/>
                <a:uLnTx/>
                <a:uFillTx/>
                <a:latin typeface="Franklin Gothic Demi"/>
                <a:ea typeface="+mj-ea"/>
                <a:cs typeface="+mj-cs"/>
              </a:rPr>
              <a:t> Helmy</a:t>
            </a:r>
          </a:p>
          <a:p>
            <a:pPr algn="ctr"/>
            <a:r>
              <a:rPr kumimoji="0" lang="en-US" sz="2000" i="0" u="none" strike="noStrike" kern="1200" cap="none" spc="100" normalizeH="0" baseline="0" noProof="0" dirty="0">
                <a:ln>
                  <a:noFill/>
                </a:ln>
                <a:solidFill>
                  <a:srgbClr val="000000"/>
                </a:solidFill>
                <a:effectLst/>
                <a:uLnTx/>
                <a:uFillTx/>
                <a:latin typeface="Franklin Gothic Demi"/>
                <a:ea typeface="+mj-ea"/>
                <a:cs typeface="+mj-cs"/>
              </a:rPr>
              <a:t> Assist. Prof. Dr/ Heba Ahmed </a:t>
            </a:r>
            <a:endParaRPr lang="en-US" sz="1400" dirty="0"/>
          </a:p>
        </p:txBody>
      </p:sp>
      <p:sp>
        <p:nvSpPr>
          <p:cNvPr id="6" name="TextBox 5">
            <a:extLst>
              <a:ext uri="{FF2B5EF4-FFF2-40B4-BE49-F238E27FC236}">
                <a16:creationId xmlns:a16="http://schemas.microsoft.com/office/drawing/2014/main" id="{F6AB6F49-BEA9-CA4A-0728-F66107F8F3A2}"/>
              </a:ext>
            </a:extLst>
          </p:cNvPr>
          <p:cNvSpPr txBox="1"/>
          <p:nvPr/>
        </p:nvSpPr>
        <p:spPr>
          <a:xfrm>
            <a:off x="5535793" y="1830811"/>
            <a:ext cx="4147186" cy="1138773"/>
          </a:xfrm>
          <a:prstGeom prst="rect">
            <a:avLst/>
          </a:prstGeom>
          <a:noFill/>
        </p:spPr>
        <p:txBody>
          <a:bodyPr wrap="square">
            <a:spAutoFit/>
          </a:bodyPr>
          <a:lstStyle/>
          <a:p>
            <a:pPr algn="ctr"/>
            <a:r>
              <a:rPr kumimoji="0" lang="en-US" sz="2400" b="1" i="0" u="none" strike="noStrike" kern="1200" cap="none" spc="100" normalizeH="0" baseline="0" noProof="0" dirty="0">
                <a:ln>
                  <a:noFill/>
                </a:ln>
                <a:solidFill>
                  <a:srgbClr val="000000"/>
                </a:solidFill>
                <a:effectLst/>
                <a:uLnTx/>
                <a:uFillTx/>
                <a:latin typeface="Franklin Gothic Demi"/>
                <a:ea typeface="+mn-ea"/>
                <a:cs typeface="+mn-cs"/>
              </a:rPr>
              <a:t>Prepared By:</a:t>
            </a:r>
          </a:p>
          <a:p>
            <a:pPr algn="ctr"/>
            <a:r>
              <a:rPr kumimoji="0" lang="en-US" sz="2400" b="1" i="0" u="none" strike="noStrike" kern="1200" cap="none" spc="100" normalizeH="0" baseline="0" noProof="0" dirty="0">
                <a:ln>
                  <a:noFill/>
                </a:ln>
                <a:solidFill>
                  <a:srgbClr val="000000"/>
                </a:solidFill>
                <a:effectLst/>
                <a:uLnTx/>
                <a:uFillTx/>
                <a:latin typeface="Franklin Gothic Demi"/>
                <a:ea typeface="+mn-ea"/>
                <a:cs typeface="+mn-cs"/>
              </a:rPr>
              <a:t> </a:t>
            </a:r>
            <a:r>
              <a:rPr kumimoji="0" lang="en-US" sz="2000" i="0" u="none" strike="noStrike" kern="1200" cap="none" spc="100" normalizeH="0" baseline="0" noProof="0" dirty="0">
                <a:ln>
                  <a:noFill/>
                </a:ln>
                <a:solidFill>
                  <a:srgbClr val="000000"/>
                </a:solidFill>
                <a:effectLst/>
                <a:uLnTx/>
                <a:uFillTx/>
                <a:latin typeface="Franklin Gothic Demi"/>
                <a:ea typeface="+mn-ea"/>
                <a:cs typeface="+mn-cs"/>
              </a:rPr>
              <a:t>Ali Gawabreh </a:t>
            </a:r>
          </a:p>
          <a:p>
            <a:pPr algn="ctr"/>
            <a:r>
              <a:rPr kumimoji="0" lang="en-US" sz="2000" i="0" u="none" strike="noStrike" kern="1200" cap="none" spc="100" normalizeH="0" baseline="0" noProof="0" dirty="0">
                <a:ln>
                  <a:noFill/>
                </a:ln>
                <a:solidFill>
                  <a:srgbClr val="000000"/>
                </a:solidFill>
                <a:effectLst/>
                <a:uLnTx/>
                <a:uFillTx/>
                <a:latin typeface="Franklin Gothic Demi"/>
                <a:ea typeface="+mn-ea"/>
                <a:cs typeface="+mn-cs"/>
              </a:rPr>
              <a:t>Mahran Nasrallah</a:t>
            </a:r>
            <a:endParaRPr lang="en-US" sz="1400" dirty="0"/>
          </a:p>
        </p:txBody>
      </p:sp>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10EF9-CB59-D5B7-8DA7-650502EF95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B68FD2-BAE3-C6A1-9622-94F5E1A283DE}"/>
              </a:ext>
            </a:extLst>
          </p:cNvPr>
          <p:cNvSpPr>
            <a:spLocks noGrp="1"/>
          </p:cNvSpPr>
          <p:nvPr>
            <p:ph type="title"/>
          </p:nvPr>
        </p:nvSpPr>
        <p:spPr>
          <a:xfrm>
            <a:off x="287384" y="496388"/>
            <a:ext cx="7167153" cy="1051559"/>
          </a:xfrm>
        </p:spPr>
        <p:txBody>
          <a:bodyPr/>
          <a:lstStyle/>
          <a:p>
            <a:r>
              <a:rPr lang="en-US" sz="3200" dirty="0">
                <a:solidFill>
                  <a:srgbClr val="FF0000"/>
                </a:solidFill>
              </a:rPr>
              <a:t>Drafts, Rewrites &amp; Peer Feedback in Nursing Education</a:t>
            </a:r>
          </a:p>
        </p:txBody>
      </p:sp>
      <p:sp>
        <p:nvSpPr>
          <p:cNvPr id="5" name="TextBox 4">
            <a:extLst>
              <a:ext uri="{FF2B5EF4-FFF2-40B4-BE49-F238E27FC236}">
                <a16:creationId xmlns:a16="http://schemas.microsoft.com/office/drawing/2014/main" id="{37202726-58C4-B86C-C7AE-A1D49B757360}"/>
              </a:ext>
            </a:extLst>
          </p:cNvPr>
          <p:cNvSpPr txBox="1"/>
          <p:nvPr/>
        </p:nvSpPr>
        <p:spPr>
          <a:xfrm>
            <a:off x="287384" y="2611291"/>
            <a:ext cx="9675222" cy="3323987"/>
          </a:xfrm>
          <a:prstGeom prst="rect">
            <a:avLst/>
          </a:prstGeom>
          <a:noFill/>
        </p:spPr>
        <p:txBody>
          <a:bodyPr wrap="square">
            <a:spAutoFit/>
          </a:bodyPr>
          <a:lstStyle/>
          <a:p>
            <a:pPr>
              <a:lnSpc>
                <a:spcPct val="150000"/>
              </a:lnSpc>
              <a:buNone/>
            </a:pPr>
            <a:r>
              <a:rPr lang="en-US" sz="2000" b="1" dirty="0">
                <a:solidFill>
                  <a:srgbClr val="FF0000"/>
                </a:solidFill>
                <a:latin typeface="Times New Roman" panose="02020603050405020304" pitchFamily="18" charset="0"/>
                <a:cs typeface="Times New Roman" panose="02020603050405020304" pitchFamily="18" charset="0"/>
              </a:rPr>
              <a:t>Importance of Drafts and Rewrites</a:t>
            </a:r>
          </a:p>
          <a:p>
            <a:pPr>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Purpose</a:t>
            </a:r>
            <a:r>
              <a:rPr lang="en-US" sz="2000" dirty="0">
                <a:solidFill>
                  <a:schemeClr val="bg1"/>
                </a:solidFill>
                <a:latin typeface="Times New Roman" panose="02020603050405020304" pitchFamily="18" charset="0"/>
                <a:cs typeface="Times New Roman" panose="02020603050405020304" pitchFamily="18" charset="0"/>
              </a:rPr>
              <a:t>: Enhance students' </a:t>
            </a:r>
            <a:r>
              <a:rPr lang="en-US" sz="2000" dirty="0">
                <a:solidFill>
                  <a:srgbClr val="FF0000"/>
                </a:solidFill>
                <a:latin typeface="Times New Roman" panose="02020603050405020304" pitchFamily="18" charset="0"/>
                <a:cs typeface="Times New Roman" panose="02020603050405020304" pitchFamily="18" charset="0"/>
              </a:rPr>
              <a:t>writing skills </a:t>
            </a:r>
            <a:r>
              <a:rPr lang="en-US" sz="2000" dirty="0">
                <a:solidFill>
                  <a:schemeClr val="bg1"/>
                </a:solidFill>
                <a:latin typeface="Times New Roman" panose="02020603050405020304" pitchFamily="18" charset="0"/>
                <a:cs typeface="Times New Roman" panose="02020603050405020304" pitchFamily="18" charset="0"/>
              </a:rPr>
              <a:t>through iterative improvement.</a:t>
            </a:r>
          </a:p>
          <a:p>
            <a:pPr>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Teacher's Role</a:t>
            </a:r>
            <a:r>
              <a:rPr lang="en-US" sz="2000" dirty="0">
                <a:solidFill>
                  <a:schemeClr val="bg1"/>
                </a:solidFill>
                <a:latin typeface="Times New Roman" panose="02020603050405020304" pitchFamily="18" charset="0"/>
                <a:cs typeface="Times New Roman" panose="02020603050405020304" pitchFamily="18" charset="0"/>
              </a:rPr>
              <a:t>:</a:t>
            </a:r>
          </a:p>
          <a:p>
            <a:pPr marL="742950" lvl="1" indent="-285750" algn="just">
              <a:lnSpc>
                <a:spcPct val="150000"/>
              </a:lnSpc>
              <a:buFont typeface="Arial" panose="020B0604020202020204" pitchFamily="34" charset="0"/>
              <a:buChar char="•"/>
            </a:pPr>
            <a:r>
              <a:rPr lang="en-US" sz="2000" dirty="0">
                <a:solidFill>
                  <a:schemeClr val="bg1"/>
                </a:solidFill>
                <a:latin typeface="Times New Roman" panose="02020603050405020304" pitchFamily="18" charset="0"/>
                <a:cs typeface="Times New Roman" panose="02020603050405020304" pitchFamily="18" charset="0"/>
              </a:rPr>
              <a:t>Provide </a:t>
            </a:r>
            <a:r>
              <a:rPr lang="en-US" sz="2000" dirty="0">
                <a:solidFill>
                  <a:srgbClr val="FF0000"/>
                </a:solidFill>
                <a:latin typeface="Times New Roman" panose="02020603050405020304" pitchFamily="18" charset="0"/>
                <a:cs typeface="Times New Roman" panose="02020603050405020304" pitchFamily="18" charset="0"/>
              </a:rPr>
              <a:t>detailed feedback </a:t>
            </a:r>
            <a:r>
              <a:rPr lang="en-US" sz="2000" dirty="0">
                <a:solidFill>
                  <a:schemeClr val="bg1"/>
                </a:solidFill>
                <a:latin typeface="Times New Roman" panose="02020603050405020304" pitchFamily="18" charset="0"/>
                <a:cs typeface="Times New Roman" panose="02020603050405020304" pitchFamily="18" charset="0"/>
              </a:rPr>
              <a:t>on content, organization, clarity, and writing mechanics.</a:t>
            </a:r>
          </a:p>
          <a:p>
            <a:pPr marL="742950" lvl="1" indent="-285750" algn="just">
              <a:lnSpc>
                <a:spcPct val="150000"/>
              </a:lnSpc>
              <a:buFont typeface="Arial" panose="020B0604020202020204" pitchFamily="34" charset="0"/>
              <a:buChar char="•"/>
            </a:pPr>
            <a:r>
              <a:rPr lang="en-US" sz="2000" dirty="0">
                <a:solidFill>
                  <a:schemeClr val="bg1"/>
                </a:solidFill>
                <a:latin typeface="Times New Roman" panose="02020603050405020304" pitchFamily="18" charset="0"/>
                <a:cs typeface="Times New Roman" panose="02020603050405020304" pitchFamily="18" charset="0"/>
              </a:rPr>
              <a:t>Offer specific </a:t>
            </a:r>
            <a:r>
              <a:rPr lang="en-US" sz="2000" dirty="0">
                <a:solidFill>
                  <a:srgbClr val="FF0000"/>
                </a:solidFill>
                <a:latin typeface="Times New Roman" panose="02020603050405020304" pitchFamily="18" charset="0"/>
                <a:cs typeface="Times New Roman" panose="02020603050405020304" pitchFamily="18" charset="0"/>
              </a:rPr>
              <a:t>revision suggestions </a:t>
            </a:r>
            <a:r>
              <a:rPr lang="en-US" sz="2000" dirty="0">
                <a:solidFill>
                  <a:schemeClr val="bg1"/>
                </a:solidFill>
                <a:latin typeface="Times New Roman" panose="02020603050405020304" pitchFamily="18" charset="0"/>
                <a:cs typeface="Times New Roman" panose="02020603050405020304" pitchFamily="18" charset="0"/>
              </a:rPr>
              <a:t>(e.g., "Revise the introductory sentence to better align with the paragraph's main points").</a:t>
            </a:r>
          </a:p>
          <a:p>
            <a:pPr>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Assessment</a:t>
            </a:r>
            <a:r>
              <a:rPr lang="en-US" sz="2000" dirty="0">
                <a:solidFill>
                  <a:schemeClr val="bg1"/>
                </a:solidFill>
                <a:latin typeface="Times New Roman" panose="02020603050405020304" pitchFamily="18" charset="0"/>
                <a:cs typeface="Times New Roman" panose="02020603050405020304" pitchFamily="18" charset="0"/>
              </a:rPr>
              <a:t>: Drafts should be ungraded to focus on skill development.</a:t>
            </a:r>
          </a:p>
        </p:txBody>
      </p:sp>
    </p:spTree>
    <p:extLst>
      <p:ext uri="{BB962C8B-B14F-4D97-AF65-F5344CB8AC3E}">
        <p14:creationId xmlns:p14="http://schemas.microsoft.com/office/powerpoint/2010/main" val="360779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B87F3-EFC2-9EB5-2296-B43A02BF41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12DDBD-FFF1-4928-08B3-E0E194DE611B}"/>
              </a:ext>
            </a:extLst>
          </p:cNvPr>
          <p:cNvSpPr>
            <a:spLocks noGrp="1"/>
          </p:cNvSpPr>
          <p:nvPr>
            <p:ph type="title"/>
          </p:nvPr>
        </p:nvSpPr>
        <p:spPr>
          <a:xfrm>
            <a:off x="287384" y="235131"/>
            <a:ext cx="7167153" cy="1051559"/>
          </a:xfrm>
        </p:spPr>
        <p:txBody>
          <a:bodyPr/>
          <a:lstStyle/>
          <a:p>
            <a:r>
              <a:rPr lang="en-US" sz="3200" dirty="0">
                <a:solidFill>
                  <a:srgbClr val="FF0000"/>
                </a:solidFill>
              </a:rPr>
              <a:t>Peer Feedback</a:t>
            </a:r>
          </a:p>
        </p:txBody>
      </p:sp>
      <p:sp>
        <p:nvSpPr>
          <p:cNvPr id="4" name="TextBox 3">
            <a:extLst>
              <a:ext uri="{FF2B5EF4-FFF2-40B4-BE49-F238E27FC236}">
                <a16:creationId xmlns:a16="http://schemas.microsoft.com/office/drawing/2014/main" id="{56A7F525-647A-3E43-47C5-B65E52C287C6}"/>
              </a:ext>
            </a:extLst>
          </p:cNvPr>
          <p:cNvSpPr txBox="1"/>
          <p:nvPr/>
        </p:nvSpPr>
        <p:spPr>
          <a:xfrm>
            <a:off x="287383" y="2095202"/>
            <a:ext cx="10829107" cy="4708981"/>
          </a:xfrm>
          <a:prstGeom prst="rect">
            <a:avLst/>
          </a:prstGeom>
          <a:noFill/>
        </p:spPr>
        <p:txBody>
          <a:bodyPr wrap="square">
            <a:spAutoFit/>
          </a:bodyPr>
          <a:lstStyle/>
          <a:p>
            <a:pPr algn="just">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Definition</a:t>
            </a:r>
            <a:r>
              <a:rPr lang="en-US" sz="2000" dirty="0">
                <a:solidFill>
                  <a:schemeClr val="bg1"/>
                </a:solidFill>
                <a:latin typeface="Times New Roman" panose="02020603050405020304" pitchFamily="18" charset="0"/>
                <a:cs typeface="Times New Roman" panose="02020603050405020304" pitchFamily="18" charset="0"/>
              </a:rPr>
              <a:t>: Students provide </a:t>
            </a:r>
            <a:r>
              <a:rPr lang="en-US" sz="2000" dirty="0">
                <a:solidFill>
                  <a:srgbClr val="FF0000"/>
                </a:solidFill>
                <a:latin typeface="Times New Roman" panose="02020603050405020304" pitchFamily="18" charset="0"/>
                <a:cs typeface="Times New Roman" panose="02020603050405020304" pitchFamily="18" charset="0"/>
              </a:rPr>
              <a:t>constructive feedback </a:t>
            </a:r>
            <a:r>
              <a:rPr lang="en-US" sz="2000" dirty="0">
                <a:solidFill>
                  <a:schemeClr val="bg1"/>
                </a:solidFill>
                <a:latin typeface="Times New Roman" panose="02020603050405020304" pitchFamily="18" charset="0"/>
                <a:cs typeface="Times New Roman" panose="02020603050405020304" pitchFamily="18" charset="0"/>
              </a:rPr>
              <a:t>to each other's work.</a:t>
            </a:r>
          </a:p>
          <a:p>
            <a:pPr algn="just">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Benefits</a:t>
            </a:r>
            <a:r>
              <a:rPr lang="en-US" sz="2000" dirty="0">
                <a:solidFill>
                  <a:schemeClr val="bg1"/>
                </a:solidFill>
                <a:latin typeface="Times New Roman" panose="02020603050405020304" pitchFamily="18" charset="0"/>
                <a:cs typeface="Times New Roman" panose="02020603050405020304" pitchFamily="18" charset="0"/>
              </a:rPr>
              <a:t>:</a:t>
            </a:r>
          </a:p>
          <a:p>
            <a:pPr marL="742950" lvl="1" indent="-285750" algn="just">
              <a:lnSpc>
                <a:spcPct val="150000"/>
              </a:lnSpc>
              <a:buFont typeface="Arial" panose="020B0604020202020204" pitchFamily="34" charset="0"/>
              <a:buChar char="•"/>
            </a:pPr>
            <a:r>
              <a:rPr lang="en-US" sz="2000" dirty="0">
                <a:solidFill>
                  <a:srgbClr val="FF0000"/>
                </a:solidFill>
                <a:latin typeface="Times New Roman" panose="02020603050405020304" pitchFamily="18" charset="0"/>
                <a:cs typeface="Times New Roman" panose="02020603050405020304" pitchFamily="18" charset="0"/>
              </a:rPr>
              <a:t>Encourages</a:t>
            </a:r>
            <a:r>
              <a:rPr lang="en-US" sz="2000" dirty="0">
                <a:solidFill>
                  <a:schemeClr val="bg1"/>
                </a:solidFill>
                <a:latin typeface="Times New Roman" panose="02020603050405020304" pitchFamily="18" charset="0"/>
                <a:cs typeface="Times New Roman" panose="02020603050405020304" pitchFamily="18" charset="0"/>
              </a:rPr>
              <a:t> collaborative learning and critical thinking.</a:t>
            </a:r>
          </a:p>
          <a:p>
            <a:pPr marL="742950" lvl="1" indent="-285750" algn="just">
              <a:lnSpc>
                <a:spcPct val="150000"/>
              </a:lnSpc>
              <a:buFont typeface="Arial" panose="020B0604020202020204" pitchFamily="34" charset="0"/>
              <a:buChar char="•"/>
            </a:pPr>
            <a:r>
              <a:rPr lang="en-US" sz="2000" dirty="0">
                <a:solidFill>
                  <a:schemeClr val="bg1"/>
                </a:solidFill>
                <a:latin typeface="Times New Roman" panose="02020603050405020304" pitchFamily="18" charset="0"/>
                <a:cs typeface="Times New Roman" panose="02020603050405020304" pitchFamily="18" charset="0"/>
              </a:rPr>
              <a:t>Helps </a:t>
            </a:r>
            <a:r>
              <a:rPr lang="en-US" sz="2000" dirty="0">
                <a:solidFill>
                  <a:srgbClr val="FF0000"/>
                </a:solidFill>
                <a:latin typeface="Times New Roman" panose="02020603050405020304" pitchFamily="18" charset="0"/>
                <a:cs typeface="Times New Roman" panose="02020603050405020304" pitchFamily="18" charset="0"/>
              </a:rPr>
              <a:t>identify content gaps </a:t>
            </a:r>
            <a:r>
              <a:rPr lang="en-US" sz="2000" dirty="0">
                <a:solidFill>
                  <a:schemeClr val="bg1"/>
                </a:solidFill>
                <a:latin typeface="Times New Roman" panose="02020603050405020304" pitchFamily="18" charset="0"/>
                <a:cs typeface="Times New Roman" panose="02020603050405020304" pitchFamily="18" charset="0"/>
              </a:rPr>
              <a:t>and enhances clarity.</a:t>
            </a:r>
          </a:p>
          <a:p>
            <a:pPr marL="742950" lvl="1" indent="-285750" algn="just">
              <a:lnSpc>
                <a:spcPct val="150000"/>
              </a:lnSpc>
              <a:buFont typeface="Arial" panose="020B0604020202020204" pitchFamily="34" charset="0"/>
              <a:buChar char="•"/>
            </a:pPr>
            <a:r>
              <a:rPr lang="en-US" sz="2000" dirty="0">
                <a:solidFill>
                  <a:schemeClr val="bg1"/>
                </a:solidFill>
                <a:latin typeface="Times New Roman" panose="02020603050405020304" pitchFamily="18" charset="0"/>
                <a:cs typeface="Times New Roman" panose="02020603050405020304" pitchFamily="18" charset="0"/>
              </a:rPr>
              <a:t>Promotes </a:t>
            </a:r>
            <a:r>
              <a:rPr lang="en-US" sz="2000" dirty="0">
                <a:solidFill>
                  <a:srgbClr val="FF0000"/>
                </a:solidFill>
                <a:latin typeface="Times New Roman" panose="02020603050405020304" pitchFamily="18" charset="0"/>
                <a:cs typeface="Times New Roman" panose="02020603050405020304" pitchFamily="18" charset="0"/>
              </a:rPr>
              <a:t>engagement</a:t>
            </a:r>
            <a:r>
              <a:rPr lang="en-US" sz="2000" dirty="0">
                <a:solidFill>
                  <a:schemeClr val="bg1"/>
                </a:solidFill>
                <a:latin typeface="Times New Roman" panose="02020603050405020304" pitchFamily="18" charset="0"/>
                <a:cs typeface="Times New Roman" panose="02020603050405020304" pitchFamily="18" charset="0"/>
              </a:rPr>
              <a:t> and reflection on writing.</a:t>
            </a:r>
          </a:p>
          <a:p>
            <a:pPr algn="just">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Methods</a:t>
            </a:r>
            <a:r>
              <a:rPr lang="en-US" sz="2000" dirty="0">
                <a:solidFill>
                  <a:schemeClr val="bg1"/>
                </a:solidFill>
                <a:latin typeface="Times New Roman" panose="02020603050405020304" pitchFamily="18" charset="0"/>
                <a:cs typeface="Times New Roman" panose="02020603050405020304" pitchFamily="18" charset="0"/>
              </a:rPr>
              <a:t>:</a:t>
            </a:r>
          </a:p>
          <a:p>
            <a:pPr marL="742950" lvl="1" indent="-285750" algn="just">
              <a:lnSpc>
                <a:spcPct val="150000"/>
              </a:lnSpc>
              <a:buFont typeface="Arial" panose="020B0604020202020204" pitchFamily="34" charset="0"/>
              <a:buChar char="•"/>
            </a:pPr>
            <a:r>
              <a:rPr lang="en-US" sz="2000" dirty="0">
                <a:solidFill>
                  <a:srgbClr val="FF0000"/>
                </a:solidFill>
                <a:latin typeface="Times New Roman" panose="02020603050405020304" pitchFamily="18" charset="0"/>
                <a:cs typeface="Times New Roman" panose="02020603050405020304" pitchFamily="18" charset="0"/>
              </a:rPr>
              <a:t>Small group </a:t>
            </a:r>
            <a:r>
              <a:rPr lang="en-US" sz="2000" dirty="0">
                <a:solidFill>
                  <a:schemeClr val="bg1"/>
                </a:solidFill>
                <a:latin typeface="Times New Roman" panose="02020603050405020304" pitchFamily="18" charset="0"/>
                <a:cs typeface="Times New Roman" panose="02020603050405020304" pitchFamily="18" charset="0"/>
              </a:rPr>
              <a:t>or pair critiques.</a:t>
            </a:r>
          </a:p>
          <a:p>
            <a:pPr marL="742950" lvl="1" indent="-285750" algn="just">
              <a:lnSpc>
                <a:spcPct val="150000"/>
              </a:lnSpc>
              <a:buFont typeface="Arial" panose="020B0604020202020204" pitchFamily="34" charset="0"/>
              <a:buChar char="•"/>
            </a:pPr>
            <a:r>
              <a:rPr lang="en-US" sz="2000" dirty="0">
                <a:solidFill>
                  <a:srgbClr val="FF0000"/>
                </a:solidFill>
                <a:latin typeface="Times New Roman" panose="02020603050405020304" pitchFamily="18" charset="0"/>
                <a:cs typeface="Times New Roman" panose="02020603050405020304" pitchFamily="18" charset="0"/>
              </a:rPr>
              <a:t>Utilization</a:t>
            </a:r>
            <a:r>
              <a:rPr lang="en-US" sz="2000" dirty="0">
                <a:solidFill>
                  <a:schemeClr val="bg1"/>
                </a:solidFill>
                <a:latin typeface="Times New Roman" panose="02020603050405020304" pitchFamily="18" charset="0"/>
                <a:cs typeface="Times New Roman" panose="02020603050405020304" pitchFamily="18" charset="0"/>
              </a:rPr>
              <a:t> of online platforms (e.g., wikis, discussion boards) for sharing and feedback.</a:t>
            </a:r>
          </a:p>
          <a:p>
            <a:pPr algn="just">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Limitations</a:t>
            </a:r>
            <a:r>
              <a:rPr lang="en-US" sz="2000" dirty="0">
                <a:solidFill>
                  <a:schemeClr val="bg1"/>
                </a:solidFill>
                <a:latin typeface="Times New Roman" panose="02020603050405020304" pitchFamily="18" charset="0"/>
                <a:cs typeface="Times New Roman" panose="02020603050405020304" pitchFamily="18" charset="0"/>
              </a:rPr>
              <a:t>: Peers may be less adept at identifying grammatical errors but can effectively address content and clarity issues.</a:t>
            </a:r>
          </a:p>
        </p:txBody>
      </p:sp>
    </p:spTree>
    <p:extLst>
      <p:ext uri="{BB962C8B-B14F-4D97-AF65-F5344CB8AC3E}">
        <p14:creationId xmlns:p14="http://schemas.microsoft.com/office/powerpoint/2010/main" val="1374634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7B07A-4CAD-2E8B-37C0-46EB43B922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61C820-FC57-C88D-9879-94CF338E47C9}"/>
              </a:ext>
            </a:extLst>
          </p:cNvPr>
          <p:cNvSpPr>
            <a:spLocks noGrp="1"/>
          </p:cNvSpPr>
          <p:nvPr>
            <p:ph type="title"/>
          </p:nvPr>
        </p:nvSpPr>
        <p:spPr>
          <a:xfrm>
            <a:off x="287384" y="496388"/>
            <a:ext cx="7167153" cy="1051559"/>
          </a:xfrm>
        </p:spPr>
        <p:txBody>
          <a:bodyPr/>
          <a:lstStyle/>
          <a:p>
            <a:r>
              <a:rPr lang="en-US" sz="3200" dirty="0">
                <a:solidFill>
                  <a:srgbClr val="FF0000"/>
                </a:solidFill>
              </a:rPr>
              <a:t>Types of Written Assignments in Nursing Education</a:t>
            </a:r>
          </a:p>
        </p:txBody>
      </p:sp>
      <p:sp>
        <p:nvSpPr>
          <p:cNvPr id="5" name="TextBox 4">
            <a:extLst>
              <a:ext uri="{FF2B5EF4-FFF2-40B4-BE49-F238E27FC236}">
                <a16:creationId xmlns:a16="http://schemas.microsoft.com/office/drawing/2014/main" id="{7A8D3468-C43E-291D-936C-F636528134A1}"/>
              </a:ext>
            </a:extLst>
          </p:cNvPr>
          <p:cNvSpPr txBox="1"/>
          <p:nvPr/>
        </p:nvSpPr>
        <p:spPr>
          <a:xfrm>
            <a:off x="431075" y="2207624"/>
            <a:ext cx="11560628" cy="3293209"/>
          </a:xfrm>
          <a:prstGeom prst="rect">
            <a:avLst/>
          </a:prstGeom>
          <a:noFill/>
        </p:spPr>
        <p:txBody>
          <a:bodyPr wrap="square">
            <a:spAutoFit/>
          </a:bodyPr>
          <a:lstStyle/>
          <a:p>
            <a:pPr algn="just">
              <a:lnSpc>
                <a:spcPct val="200000"/>
              </a:lnSpc>
              <a:buNone/>
            </a:pPr>
            <a:r>
              <a:rPr lang="en-US" sz="2400" b="1" u="sng" dirty="0">
                <a:solidFill>
                  <a:srgbClr val="FF0000"/>
                </a:solidFill>
                <a:latin typeface="Times New Roman" panose="02020603050405020304" pitchFamily="18" charset="0"/>
                <a:cs typeface="Times New Roman" panose="02020603050405020304" pitchFamily="18" charset="0"/>
              </a:rPr>
              <a:t>1. Academic Papers</a:t>
            </a:r>
          </a:p>
          <a:p>
            <a:pPr algn="just">
              <a:lnSpc>
                <a:spcPct val="20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Term Papers</a:t>
            </a:r>
            <a:r>
              <a:rPr lang="en-US" sz="2000" dirty="0">
                <a:solidFill>
                  <a:schemeClr val="bg1"/>
                </a:solidFill>
                <a:latin typeface="Times New Roman" panose="02020603050405020304" pitchFamily="18" charset="0"/>
                <a:cs typeface="Times New Roman" panose="02020603050405020304" pitchFamily="18" charset="0"/>
              </a:rPr>
              <a:t>: In-depth exploration of a specific nursing topic.</a:t>
            </a:r>
          </a:p>
          <a:p>
            <a:pPr algn="just">
              <a:lnSpc>
                <a:spcPct val="20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Research Papers</a:t>
            </a:r>
            <a:r>
              <a:rPr lang="en-US" sz="2000" dirty="0">
                <a:solidFill>
                  <a:schemeClr val="bg1"/>
                </a:solidFill>
                <a:latin typeface="Times New Roman" panose="02020603050405020304" pitchFamily="18" charset="0"/>
                <a:cs typeface="Times New Roman" panose="02020603050405020304" pitchFamily="18" charset="0"/>
              </a:rPr>
              <a:t>: Detailed studies involving literature reviews and original research.</a:t>
            </a:r>
          </a:p>
          <a:p>
            <a:pPr algn="just">
              <a:lnSpc>
                <a:spcPct val="20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Literature Reviews/Systematic Reviews</a:t>
            </a:r>
            <a:r>
              <a:rPr lang="en-US" sz="2000" dirty="0">
                <a:solidFill>
                  <a:schemeClr val="bg1"/>
                </a:solidFill>
                <a:latin typeface="Times New Roman" panose="02020603050405020304" pitchFamily="18" charset="0"/>
                <a:cs typeface="Times New Roman" panose="02020603050405020304" pitchFamily="18" charset="0"/>
              </a:rPr>
              <a:t>: Critical evaluations of existing research on a particular subject.</a:t>
            </a:r>
          </a:p>
          <a:p>
            <a:pPr algn="just">
              <a:lnSpc>
                <a:spcPct val="20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Evidence-Based Practice Papers</a:t>
            </a:r>
            <a:r>
              <a:rPr lang="en-US" sz="2000" dirty="0">
                <a:solidFill>
                  <a:schemeClr val="bg1"/>
                </a:solidFill>
                <a:latin typeface="Times New Roman" panose="02020603050405020304" pitchFamily="18" charset="0"/>
                <a:cs typeface="Times New Roman" panose="02020603050405020304" pitchFamily="18" charset="0"/>
              </a:rPr>
              <a:t>: Analysis and application of research findings to clinical practice.</a:t>
            </a:r>
          </a:p>
        </p:txBody>
      </p:sp>
    </p:spTree>
    <p:extLst>
      <p:ext uri="{BB962C8B-B14F-4D97-AF65-F5344CB8AC3E}">
        <p14:creationId xmlns:p14="http://schemas.microsoft.com/office/powerpoint/2010/main" val="1266205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7B07A-4CAD-2E8B-37C0-46EB43B922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61C820-FC57-C88D-9879-94CF338E47C9}"/>
              </a:ext>
            </a:extLst>
          </p:cNvPr>
          <p:cNvSpPr>
            <a:spLocks noGrp="1"/>
          </p:cNvSpPr>
          <p:nvPr>
            <p:ph type="title"/>
          </p:nvPr>
        </p:nvSpPr>
        <p:spPr>
          <a:xfrm>
            <a:off x="287384" y="496388"/>
            <a:ext cx="7167153" cy="1051559"/>
          </a:xfrm>
        </p:spPr>
        <p:txBody>
          <a:bodyPr/>
          <a:lstStyle/>
          <a:p>
            <a:r>
              <a:rPr lang="en-US" sz="3200" dirty="0">
                <a:solidFill>
                  <a:srgbClr val="FF0000"/>
                </a:solidFill>
              </a:rPr>
              <a:t>Types of Written Assignments in Nursing Education</a:t>
            </a:r>
          </a:p>
        </p:txBody>
      </p:sp>
      <p:sp>
        <p:nvSpPr>
          <p:cNvPr id="5" name="TextBox 4">
            <a:extLst>
              <a:ext uri="{FF2B5EF4-FFF2-40B4-BE49-F238E27FC236}">
                <a16:creationId xmlns:a16="http://schemas.microsoft.com/office/drawing/2014/main" id="{7A8D3468-C43E-291D-936C-F636528134A1}"/>
              </a:ext>
            </a:extLst>
          </p:cNvPr>
          <p:cNvSpPr txBox="1"/>
          <p:nvPr/>
        </p:nvSpPr>
        <p:spPr>
          <a:xfrm>
            <a:off x="287384" y="2495007"/>
            <a:ext cx="11547565" cy="3293209"/>
          </a:xfrm>
          <a:prstGeom prst="rect">
            <a:avLst/>
          </a:prstGeom>
          <a:noFill/>
        </p:spPr>
        <p:txBody>
          <a:bodyPr wrap="square">
            <a:spAutoFit/>
          </a:bodyPr>
          <a:lstStyle/>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sz="2400" b="1"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 Academic Papers</a:t>
            </a:r>
          </a:p>
          <a:p>
            <a:pPr marL="0" marR="0" lvl="0" indent="0" algn="just"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Evidence-Based Practice Papers</a:t>
            </a: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Analysis and application of research findings to clinical practice.</a:t>
            </a:r>
          </a:p>
          <a:p>
            <a:pPr marL="0" marR="0" lvl="0" indent="0" algn="just"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Concept/Theory Application Papers</a:t>
            </a: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Examination of nursing theories and their practical implications.</a:t>
            </a:r>
          </a:p>
          <a:p>
            <a:pPr marL="0" marR="0" lvl="0" indent="0" algn="just"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Critical Analysis Papers</a:t>
            </a: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Evaluation of issues, comparing different perspectives, and forming arguments.</a:t>
            </a:r>
          </a:p>
          <a:p>
            <a:pPr marL="0" marR="0" lvl="0" indent="0" algn="just"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Case Study Analyses</a:t>
            </a: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In-depth examination of specific patient scenarios with rationale.</a:t>
            </a:r>
          </a:p>
        </p:txBody>
      </p:sp>
    </p:spTree>
    <p:extLst>
      <p:ext uri="{BB962C8B-B14F-4D97-AF65-F5344CB8AC3E}">
        <p14:creationId xmlns:p14="http://schemas.microsoft.com/office/powerpoint/2010/main" val="46263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EC671A-E023-9177-8739-9D7EC1AF54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5F05B0-0A5C-CA91-E173-9D59002D8288}"/>
              </a:ext>
            </a:extLst>
          </p:cNvPr>
          <p:cNvSpPr>
            <a:spLocks noGrp="1"/>
          </p:cNvSpPr>
          <p:nvPr>
            <p:ph type="title"/>
          </p:nvPr>
        </p:nvSpPr>
        <p:spPr>
          <a:xfrm>
            <a:off x="287384" y="496388"/>
            <a:ext cx="7167153" cy="1051559"/>
          </a:xfrm>
        </p:spPr>
        <p:txBody>
          <a:bodyPr/>
          <a:lstStyle/>
          <a:p>
            <a:r>
              <a:rPr lang="en-US" sz="3200" dirty="0">
                <a:solidFill>
                  <a:srgbClr val="FF0000"/>
                </a:solidFill>
              </a:rPr>
              <a:t>Types of Written Assignments in Nursing Education</a:t>
            </a:r>
          </a:p>
        </p:txBody>
      </p:sp>
      <p:sp>
        <p:nvSpPr>
          <p:cNvPr id="4" name="TextBox 3">
            <a:extLst>
              <a:ext uri="{FF2B5EF4-FFF2-40B4-BE49-F238E27FC236}">
                <a16:creationId xmlns:a16="http://schemas.microsoft.com/office/drawing/2014/main" id="{A2F306AA-0253-6119-C13A-68BDF1F8FB77}"/>
              </a:ext>
            </a:extLst>
          </p:cNvPr>
          <p:cNvSpPr txBox="1"/>
          <p:nvPr/>
        </p:nvSpPr>
        <p:spPr>
          <a:xfrm>
            <a:off x="435427" y="2681798"/>
            <a:ext cx="11086013" cy="2677656"/>
          </a:xfrm>
          <a:prstGeom prst="rect">
            <a:avLst/>
          </a:prstGeom>
          <a:noFill/>
        </p:spPr>
        <p:txBody>
          <a:bodyPr wrap="square">
            <a:spAutoFit/>
          </a:bodyPr>
          <a:lstStyle/>
          <a:p>
            <a:pPr algn="just">
              <a:lnSpc>
                <a:spcPct val="200000"/>
              </a:lnSpc>
              <a:buNone/>
            </a:pPr>
            <a:r>
              <a:rPr lang="en-US" sz="2400" b="1" u="sng" dirty="0">
                <a:solidFill>
                  <a:srgbClr val="FF0000"/>
                </a:solidFill>
                <a:latin typeface="Times New Roman" panose="02020603050405020304" pitchFamily="18" charset="0"/>
                <a:cs typeface="Times New Roman" panose="02020603050405020304" pitchFamily="18" charset="0"/>
              </a:rPr>
              <a:t>2. Clinical Practice Assignments</a:t>
            </a:r>
          </a:p>
          <a:p>
            <a:pPr algn="just">
              <a:lnSpc>
                <a:spcPct val="200000"/>
              </a:lnSpc>
              <a:buFont typeface="Arial" panose="020B0604020202020204" pitchFamily="34" charset="0"/>
              <a:buChar char="•"/>
            </a:pPr>
            <a:r>
              <a:rPr lang="en-US" sz="2000" b="1" dirty="0">
                <a:solidFill>
                  <a:srgbClr val="FF0000"/>
                </a:solidFill>
                <a:latin typeface="Times New Roman" panose="02020603050405020304" pitchFamily="18" charset="0"/>
                <a:cs typeface="Times New Roman" panose="02020603050405020304" pitchFamily="18" charset="0"/>
              </a:rPr>
              <a:t>Nursing Care Plans</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Structured plans outlining patient care strategies.</a:t>
            </a:r>
          </a:p>
          <a:p>
            <a:pPr algn="just">
              <a:lnSpc>
                <a:spcPct val="200000"/>
              </a:lnSpc>
              <a:buFont typeface="Arial" panose="020B0604020202020204" pitchFamily="34" charset="0"/>
              <a:buChar char="•"/>
            </a:pPr>
            <a:r>
              <a:rPr lang="en-US" sz="2000" b="1" dirty="0">
                <a:solidFill>
                  <a:srgbClr val="FF0000"/>
                </a:solidFill>
                <a:latin typeface="Times New Roman" panose="02020603050405020304" pitchFamily="18" charset="0"/>
                <a:cs typeface="Times New Roman" panose="02020603050405020304" pitchFamily="18" charset="0"/>
              </a:rPr>
              <a:t>Concept Maps</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Visual representations of key concepts related to patient care.</a:t>
            </a:r>
          </a:p>
          <a:p>
            <a:pPr algn="just">
              <a:lnSpc>
                <a:spcPct val="200000"/>
              </a:lnSpc>
              <a:buFont typeface="Arial" panose="020B0604020202020204" pitchFamily="34" charset="0"/>
              <a:buChar char="•"/>
            </a:pPr>
            <a:r>
              <a:rPr lang="en-US" sz="2000" b="1" dirty="0">
                <a:solidFill>
                  <a:srgbClr val="FF0000"/>
                </a:solidFill>
                <a:latin typeface="Times New Roman" panose="02020603050405020304" pitchFamily="18" charset="0"/>
                <a:cs typeface="Times New Roman" panose="02020603050405020304" pitchFamily="18" charset="0"/>
              </a:rPr>
              <a:t>Clinical Experience Analyses</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Reflection on personal clinical experiences and alternative approaches.</a:t>
            </a:r>
          </a:p>
        </p:txBody>
      </p:sp>
    </p:spTree>
    <p:extLst>
      <p:ext uri="{BB962C8B-B14F-4D97-AF65-F5344CB8AC3E}">
        <p14:creationId xmlns:p14="http://schemas.microsoft.com/office/powerpoint/2010/main" val="2288694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EC671A-E023-9177-8739-9D7EC1AF54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5F05B0-0A5C-CA91-E173-9D59002D8288}"/>
              </a:ext>
            </a:extLst>
          </p:cNvPr>
          <p:cNvSpPr>
            <a:spLocks noGrp="1"/>
          </p:cNvSpPr>
          <p:nvPr>
            <p:ph type="title"/>
          </p:nvPr>
        </p:nvSpPr>
        <p:spPr>
          <a:xfrm>
            <a:off x="287384" y="496388"/>
            <a:ext cx="7167153" cy="1051559"/>
          </a:xfrm>
        </p:spPr>
        <p:txBody>
          <a:bodyPr/>
          <a:lstStyle/>
          <a:p>
            <a:r>
              <a:rPr lang="en-US" sz="3200" dirty="0">
                <a:solidFill>
                  <a:srgbClr val="FF0000"/>
                </a:solidFill>
              </a:rPr>
              <a:t>Types of Written Assignments in Nursing Education</a:t>
            </a:r>
          </a:p>
        </p:txBody>
      </p:sp>
      <p:sp>
        <p:nvSpPr>
          <p:cNvPr id="4" name="TextBox 3">
            <a:extLst>
              <a:ext uri="{FF2B5EF4-FFF2-40B4-BE49-F238E27FC236}">
                <a16:creationId xmlns:a16="http://schemas.microsoft.com/office/drawing/2014/main" id="{A2F306AA-0253-6119-C13A-68BDF1F8FB77}"/>
              </a:ext>
            </a:extLst>
          </p:cNvPr>
          <p:cNvSpPr txBox="1"/>
          <p:nvPr/>
        </p:nvSpPr>
        <p:spPr>
          <a:xfrm>
            <a:off x="566055" y="2694860"/>
            <a:ext cx="10537374" cy="2677656"/>
          </a:xfrm>
          <a:prstGeom prst="rect">
            <a:avLst/>
          </a:prstGeom>
          <a:noFill/>
        </p:spPr>
        <p:txBody>
          <a:bodyPr wrap="square">
            <a:spAutoFit/>
          </a:bodyPr>
          <a:lstStyle/>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sz="2400" b="1"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2. Clinical Practice Assignments</a:t>
            </a:r>
          </a:p>
          <a:p>
            <a:pPr marL="0" marR="0" lvl="0" indent="0" algn="just"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Teaching Plans</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Development of educational strategies for patient or peer instruction.</a:t>
            </a:r>
          </a:p>
          <a:p>
            <a:pPr marL="0" marR="0" lvl="0" indent="0" algn="just"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Reflective Journals</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Personal reflections linking clinical experiences with theoretical knowledge.</a:t>
            </a:r>
          </a:p>
          <a:p>
            <a:pPr marL="0" marR="0" lvl="0" indent="0" algn="just"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Portfolios</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Collections of work demonstrating learning and professional development.</a:t>
            </a:r>
          </a:p>
        </p:txBody>
      </p:sp>
    </p:spTree>
    <p:extLst>
      <p:ext uri="{BB962C8B-B14F-4D97-AF65-F5344CB8AC3E}">
        <p14:creationId xmlns:p14="http://schemas.microsoft.com/office/powerpoint/2010/main" val="1751740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C87D48-BF6B-DB6D-9799-9C3EF93321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97A26F-3134-D2C3-C203-22FBB759E3B8}"/>
              </a:ext>
            </a:extLst>
          </p:cNvPr>
          <p:cNvSpPr>
            <a:spLocks noGrp="1"/>
          </p:cNvSpPr>
          <p:nvPr>
            <p:ph type="title"/>
          </p:nvPr>
        </p:nvSpPr>
        <p:spPr>
          <a:xfrm>
            <a:off x="287384" y="496388"/>
            <a:ext cx="7167153" cy="1051559"/>
          </a:xfrm>
        </p:spPr>
        <p:txBody>
          <a:bodyPr/>
          <a:lstStyle/>
          <a:p>
            <a:r>
              <a:rPr lang="en-US" sz="3200" dirty="0">
                <a:solidFill>
                  <a:srgbClr val="FF0000"/>
                </a:solidFill>
              </a:rPr>
              <a:t>Types of Written Assignments in Nursing Education</a:t>
            </a:r>
          </a:p>
        </p:txBody>
      </p:sp>
      <p:sp>
        <p:nvSpPr>
          <p:cNvPr id="5" name="TextBox 4">
            <a:extLst>
              <a:ext uri="{FF2B5EF4-FFF2-40B4-BE49-F238E27FC236}">
                <a16:creationId xmlns:a16="http://schemas.microsoft.com/office/drawing/2014/main" id="{86F01F5E-2B0C-08DA-5AEE-31BF0394C2B7}"/>
              </a:ext>
            </a:extLst>
          </p:cNvPr>
          <p:cNvSpPr txBox="1"/>
          <p:nvPr/>
        </p:nvSpPr>
        <p:spPr>
          <a:xfrm>
            <a:off x="531222" y="2659355"/>
            <a:ext cx="10533017" cy="2399183"/>
          </a:xfrm>
          <a:prstGeom prst="rect">
            <a:avLst/>
          </a:prstGeom>
          <a:noFill/>
        </p:spPr>
        <p:txBody>
          <a:bodyPr wrap="square">
            <a:spAutoFit/>
          </a:bodyPr>
          <a:lstStyle/>
          <a:p>
            <a:pPr algn="just">
              <a:lnSpc>
                <a:spcPct val="150000"/>
              </a:lnSpc>
              <a:buNone/>
            </a:pPr>
            <a:r>
              <a:rPr lang="en-US" sz="2400" b="1" u="sng" dirty="0">
                <a:solidFill>
                  <a:srgbClr val="FF0000"/>
                </a:solidFill>
                <a:latin typeface="Times New Roman" panose="02020603050405020304" pitchFamily="18" charset="0"/>
                <a:cs typeface="Times New Roman" panose="02020603050405020304" pitchFamily="18" charset="0"/>
              </a:rPr>
              <a:t>3. Short Written Assignments</a:t>
            </a:r>
          </a:p>
          <a:p>
            <a:pPr algn="just">
              <a:lnSpc>
                <a:spcPct val="20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Journals and Reflective Writing</a:t>
            </a:r>
            <a:r>
              <a:rPr lang="en-US" sz="2000" dirty="0">
                <a:solidFill>
                  <a:schemeClr val="bg1"/>
                </a:solidFill>
                <a:latin typeface="Times New Roman" panose="02020603050405020304" pitchFamily="18" charset="0"/>
                <a:cs typeface="Times New Roman" panose="02020603050405020304" pitchFamily="18" charset="0"/>
              </a:rPr>
              <a:t>: Encouraging self-reflection and critical thinking.</a:t>
            </a:r>
          </a:p>
          <a:p>
            <a:pPr algn="just">
              <a:lnSpc>
                <a:spcPct val="20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In-Class Writing Activities</a:t>
            </a:r>
            <a:r>
              <a:rPr lang="en-US" sz="2000" dirty="0">
                <a:solidFill>
                  <a:schemeClr val="bg1"/>
                </a:solidFill>
                <a:latin typeface="Times New Roman" panose="02020603050405020304" pitchFamily="18" charset="0"/>
                <a:cs typeface="Times New Roman" panose="02020603050405020304" pitchFamily="18" charset="0"/>
              </a:rPr>
              <a:t>: Quick exercises to assess understanding and promote active learning.</a:t>
            </a:r>
          </a:p>
          <a:p>
            <a:pPr algn="just">
              <a:lnSpc>
                <a:spcPct val="20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Peer-Critiqued Papers</a:t>
            </a:r>
            <a:r>
              <a:rPr lang="en-US" sz="2000" dirty="0">
                <a:solidFill>
                  <a:schemeClr val="bg1"/>
                </a:solidFill>
                <a:latin typeface="Times New Roman" panose="02020603050405020304" pitchFamily="18" charset="0"/>
                <a:cs typeface="Times New Roman" panose="02020603050405020304" pitchFamily="18" charset="0"/>
              </a:rPr>
              <a:t>: Collaborative reviews to enhance writing and analytical skills.</a:t>
            </a:r>
          </a:p>
        </p:txBody>
      </p:sp>
    </p:spTree>
    <p:extLst>
      <p:ext uri="{BB962C8B-B14F-4D97-AF65-F5344CB8AC3E}">
        <p14:creationId xmlns:p14="http://schemas.microsoft.com/office/powerpoint/2010/main" val="3970933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6C0661-FD44-185C-78C9-5BA2A214F8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7C1B12-9026-DE4C-353C-D9043CDCC59D}"/>
              </a:ext>
            </a:extLst>
          </p:cNvPr>
          <p:cNvSpPr>
            <a:spLocks noGrp="1"/>
          </p:cNvSpPr>
          <p:nvPr>
            <p:ph type="title"/>
          </p:nvPr>
        </p:nvSpPr>
        <p:spPr>
          <a:xfrm>
            <a:off x="287384" y="496388"/>
            <a:ext cx="7167153" cy="1051559"/>
          </a:xfrm>
        </p:spPr>
        <p:txBody>
          <a:bodyPr/>
          <a:lstStyle/>
          <a:p>
            <a:r>
              <a:rPr lang="en-US" sz="3200" dirty="0">
                <a:solidFill>
                  <a:srgbClr val="FF0000"/>
                </a:solidFill>
              </a:rPr>
              <a:t>In-Class &amp; Small-Group Writing Activities in Nursing Education</a:t>
            </a:r>
          </a:p>
        </p:txBody>
      </p:sp>
      <p:sp>
        <p:nvSpPr>
          <p:cNvPr id="4" name="TextBox 3">
            <a:extLst>
              <a:ext uri="{FF2B5EF4-FFF2-40B4-BE49-F238E27FC236}">
                <a16:creationId xmlns:a16="http://schemas.microsoft.com/office/drawing/2014/main" id="{014612BE-DCC5-0FFC-0CFE-A2C27154BBE8}"/>
              </a:ext>
            </a:extLst>
          </p:cNvPr>
          <p:cNvSpPr txBox="1"/>
          <p:nvPr/>
        </p:nvSpPr>
        <p:spPr>
          <a:xfrm>
            <a:off x="653142" y="2391294"/>
            <a:ext cx="9993087" cy="3970318"/>
          </a:xfrm>
          <a:prstGeom prst="rect">
            <a:avLst/>
          </a:prstGeom>
          <a:noFill/>
        </p:spPr>
        <p:txBody>
          <a:bodyPr wrap="square">
            <a:spAutoFit/>
          </a:bodyPr>
          <a:lstStyle/>
          <a:p>
            <a:pPr algn="just">
              <a:lnSpc>
                <a:spcPct val="150000"/>
              </a:lnSpc>
              <a:buNone/>
            </a:pPr>
            <a:r>
              <a:rPr lang="en-US" sz="2400" b="1" u="sng" dirty="0">
                <a:solidFill>
                  <a:srgbClr val="FF0000"/>
                </a:solidFill>
                <a:latin typeface="Times New Roman" panose="02020603050405020304" pitchFamily="18" charset="0"/>
                <a:cs typeface="Times New Roman" panose="02020603050405020304" pitchFamily="18" charset="0"/>
              </a:rPr>
              <a:t>In-Class Writing Activities</a:t>
            </a:r>
          </a:p>
          <a:p>
            <a:pPr algn="just">
              <a:lnSpc>
                <a:spcPct val="150000"/>
              </a:lnSpc>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Purpose</a:t>
            </a:r>
            <a:r>
              <a:rPr lang="en-US" dirty="0">
                <a:solidFill>
                  <a:schemeClr val="bg1"/>
                </a:solidFill>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Enhance</a:t>
            </a:r>
            <a:r>
              <a:rPr lang="en-US" dirty="0">
                <a:solidFill>
                  <a:schemeClr val="bg1"/>
                </a:solidFill>
                <a:latin typeface="Times New Roman" panose="02020603050405020304" pitchFamily="18" charset="0"/>
                <a:cs typeface="Times New Roman" panose="02020603050405020304" pitchFamily="18" charset="0"/>
              </a:rPr>
              <a:t> critical thinking and writing skills through immediate application of content.</a:t>
            </a:r>
          </a:p>
          <a:p>
            <a:pPr algn="just">
              <a:lnSpc>
                <a:spcPct val="150000"/>
              </a:lnSpc>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Examples</a:t>
            </a:r>
            <a:r>
              <a:rPr lang="en-US" dirty="0">
                <a:solidFill>
                  <a:schemeClr val="bg1"/>
                </a:solidFill>
                <a:latin typeface="Times New Roman" panose="02020603050405020304" pitchFamily="18" charset="0"/>
                <a:cs typeface="Times New Roman" panose="02020603050405020304" pitchFamily="18" charset="0"/>
              </a:rPr>
              <a:t>:</a:t>
            </a:r>
          </a:p>
          <a:p>
            <a:pPr marL="742950" lvl="1" indent="-285750" algn="just">
              <a:lnSpc>
                <a:spcPct val="150000"/>
              </a:lnSpc>
              <a:buFont typeface="Arial" panose="020B0604020202020204" pitchFamily="34" charset="0"/>
              <a:buChar char="•"/>
            </a:pPr>
            <a:r>
              <a:rPr lang="en-US" dirty="0">
                <a:solidFill>
                  <a:srgbClr val="FF0000"/>
                </a:solidFill>
                <a:latin typeface="Times New Roman" panose="02020603050405020304" pitchFamily="18" charset="0"/>
                <a:cs typeface="Times New Roman" panose="02020603050405020304" pitchFamily="18" charset="0"/>
              </a:rPr>
              <a:t>Writing </a:t>
            </a:r>
            <a:r>
              <a:rPr lang="en-US" dirty="0">
                <a:solidFill>
                  <a:schemeClr val="bg1"/>
                </a:solidFill>
                <a:latin typeface="Times New Roman" panose="02020603050405020304" pitchFamily="18" charset="0"/>
                <a:cs typeface="Times New Roman" panose="02020603050405020304" pitchFamily="18" charset="0"/>
              </a:rPr>
              <a:t>responses to posed questions or summarizing key concepts.</a:t>
            </a:r>
          </a:p>
          <a:p>
            <a:pPr marL="742950" lvl="1" indent="-285750" algn="just">
              <a:lnSpc>
                <a:spcPct val="150000"/>
              </a:lnSpc>
              <a:buFont typeface="Arial" panose="020B0604020202020204" pitchFamily="34" charset="0"/>
              <a:buChar char="•"/>
            </a:pPr>
            <a:r>
              <a:rPr lang="en-US" dirty="0">
                <a:solidFill>
                  <a:srgbClr val="FF0000"/>
                </a:solidFill>
                <a:latin typeface="Times New Roman" panose="02020603050405020304" pitchFamily="18" charset="0"/>
                <a:cs typeface="Times New Roman" panose="02020603050405020304" pitchFamily="18" charset="0"/>
              </a:rPr>
              <a:t>Listing</a:t>
            </a:r>
            <a:r>
              <a:rPr lang="en-US" dirty="0">
                <a:solidFill>
                  <a:schemeClr val="bg1"/>
                </a:solidFill>
                <a:latin typeface="Times New Roman" panose="02020603050405020304" pitchFamily="18" charset="0"/>
                <a:cs typeface="Times New Roman" panose="02020603050405020304" pitchFamily="18" charset="0"/>
              </a:rPr>
              <a:t> questions about class material for peer or instructor feedback.</a:t>
            </a:r>
          </a:p>
          <a:p>
            <a:pPr marL="742950" lvl="1" indent="-285750" algn="just">
              <a:lnSpc>
                <a:spcPct val="150000"/>
              </a:lnSpc>
              <a:buFont typeface="Arial" panose="020B0604020202020204" pitchFamily="34" charset="0"/>
              <a:buChar char="•"/>
            </a:pPr>
            <a:r>
              <a:rPr lang="en-US" dirty="0">
                <a:solidFill>
                  <a:srgbClr val="FF0000"/>
                </a:solidFill>
                <a:latin typeface="Times New Roman" panose="02020603050405020304" pitchFamily="18" charset="0"/>
                <a:cs typeface="Times New Roman" panose="02020603050405020304" pitchFamily="18" charset="0"/>
              </a:rPr>
              <a:t>Comparing</a:t>
            </a:r>
            <a:r>
              <a:rPr lang="en-US" dirty="0">
                <a:solidFill>
                  <a:schemeClr val="bg1"/>
                </a:solidFill>
                <a:latin typeface="Times New Roman" panose="02020603050405020304" pitchFamily="18" charset="0"/>
                <a:cs typeface="Times New Roman" panose="02020603050405020304" pitchFamily="18" charset="0"/>
              </a:rPr>
              <a:t> class content with textbook readings in written form.</a:t>
            </a:r>
          </a:p>
          <a:p>
            <a:pPr algn="just">
              <a:lnSpc>
                <a:spcPct val="150000"/>
              </a:lnSpc>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Benefits</a:t>
            </a:r>
            <a:r>
              <a:rPr lang="en-US" dirty="0">
                <a:solidFill>
                  <a:schemeClr val="bg1"/>
                </a:solidFill>
                <a:latin typeface="Times New Roman" panose="02020603050405020304" pitchFamily="18" charset="0"/>
                <a:cs typeface="Times New Roman" panose="02020603050405020304" pitchFamily="18" charset="0"/>
              </a:rPr>
              <a:t>:</a:t>
            </a:r>
          </a:p>
          <a:p>
            <a:pPr marL="742950" lvl="1" indent="-285750" algn="just">
              <a:lnSpc>
                <a:spcPct val="150000"/>
              </a:lnSpc>
              <a:buFont typeface="Arial" panose="020B0604020202020204" pitchFamily="34" charset="0"/>
              <a:buChar char="•"/>
            </a:pPr>
            <a:r>
              <a:rPr lang="en-US" dirty="0">
                <a:solidFill>
                  <a:srgbClr val="FF0000"/>
                </a:solidFill>
                <a:latin typeface="Times New Roman" panose="02020603050405020304" pitchFamily="18" charset="0"/>
                <a:cs typeface="Times New Roman" panose="02020603050405020304" pitchFamily="18" charset="0"/>
              </a:rPr>
              <a:t>Encourages</a:t>
            </a:r>
            <a:r>
              <a:rPr lang="en-US" dirty="0">
                <a:solidFill>
                  <a:schemeClr val="bg1"/>
                </a:solidFill>
                <a:latin typeface="Times New Roman" panose="02020603050405020304" pitchFamily="18" charset="0"/>
                <a:cs typeface="Times New Roman" panose="02020603050405020304" pitchFamily="18" charset="0"/>
              </a:rPr>
              <a:t> active engagement and reflection.</a:t>
            </a:r>
          </a:p>
          <a:p>
            <a:pPr marL="742950" lvl="1" indent="-285750" algn="just">
              <a:lnSpc>
                <a:spcPct val="150000"/>
              </a:lnSpc>
              <a:buFont typeface="Arial" panose="020B0604020202020204" pitchFamily="34" charset="0"/>
              <a:buChar char="•"/>
            </a:pPr>
            <a:r>
              <a:rPr lang="en-US" dirty="0">
                <a:solidFill>
                  <a:srgbClr val="FF0000"/>
                </a:solidFill>
                <a:latin typeface="Times New Roman" panose="02020603050405020304" pitchFamily="18" charset="0"/>
                <a:cs typeface="Times New Roman" panose="02020603050405020304" pitchFamily="18" charset="0"/>
              </a:rPr>
              <a:t>Provides</a:t>
            </a:r>
            <a:r>
              <a:rPr lang="en-US" dirty="0">
                <a:solidFill>
                  <a:schemeClr val="bg1"/>
                </a:solidFill>
                <a:latin typeface="Times New Roman" panose="02020603050405020304" pitchFamily="18" charset="0"/>
                <a:cs typeface="Times New Roman" panose="02020603050405020304" pitchFamily="18" charset="0"/>
              </a:rPr>
              <a:t> opportunities for immediate feedback from peers and instructors.</a:t>
            </a:r>
          </a:p>
        </p:txBody>
      </p:sp>
    </p:spTree>
    <p:extLst>
      <p:ext uri="{BB962C8B-B14F-4D97-AF65-F5344CB8AC3E}">
        <p14:creationId xmlns:p14="http://schemas.microsoft.com/office/powerpoint/2010/main" val="2747928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0C7A0-BE61-D383-CEF9-F1554E7EA7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0C5E9-FE36-D46C-D00A-B97580DC12C3}"/>
              </a:ext>
            </a:extLst>
          </p:cNvPr>
          <p:cNvSpPr>
            <a:spLocks noGrp="1"/>
          </p:cNvSpPr>
          <p:nvPr>
            <p:ph type="title"/>
          </p:nvPr>
        </p:nvSpPr>
        <p:spPr>
          <a:xfrm>
            <a:off x="287384" y="496388"/>
            <a:ext cx="7167153" cy="1051559"/>
          </a:xfrm>
        </p:spPr>
        <p:txBody>
          <a:bodyPr/>
          <a:lstStyle/>
          <a:p>
            <a:r>
              <a:rPr lang="en-US" sz="3200" dirty="0">
                <a:solidFill>
                  <a:srgbClr val="FF0000"/>
                </a:solidFill>
              </a:rPr>
              <a:t>Writing Activities for </a:t>
            </a:r>
            <a:r>
              <a:rPr lang="en-US" sz="3200" dirty="0" err="1">
                <a:solidFill>
                  <a:srgbClr val="FF0000"/>
                </a:solidFill>
              </a:rPr>
              <a:t>Postclinical</a:t>
            </a:r>
            <a:r>
              <a:rPr lang="en-US" sz="3200" dirty="0">
                <a:solidFill>
                  <a:srgbClr val="FF0000"/>
                </a:solidFill>
              </a:rPr>
              <a:t> Conferences</a:t>
            </a:r>
          </a:p>
        </p:txBody>
      </p:sp>
      <p:sp>
        <p:nvSpPr>
          <p:cNvPr id="4" name="TextBox 3">
            <a:extLst>
              <a:ext uri="{FF2B5EF4-FFF2-40B4-BE49-F238E27FC236}">
                <a16:creationId xmlns:a16="http://schemas.microsoft.com/office/drawing/2014/main" id="{3E23240D-C626-8F0F-B035-013897174B19}"/>
              </a:ext>
            </a:extLst>
          </p:cNvPr>
          <p:cNvSpPr txBox="1"/>
          <p:nvPr/>
        </p:nvSpPr>
        <p:spPr>
          <a:xfrm>
            <a:off x="426720" y="3284365"/>
            <a:ext cx="9797144" cy="1845185"/>
          </a:xfrm>
          <a:prstGeom prst="rect">
            <a:avLst/>
          </a:prstGeom>
          <a:noFill/>
        </p:spPr>
        <p:txBody>
          <a:bodyPr wrap="square">
            <a:spAutoFit/>
          </a:bodyPr>
          <a:lstStyle/>
          <a:p>
            <a:pPr algn="just">
              <a:lnSpc>
                <a:spcPct val="200000"/>
              </a:lnSpc>
              <a:buNone/>
            </a:pPr>
            <a:r>
              <a:rPr lang="en-US" dirty="0"/>
              <a:t>​</a:t>
            </a:r>
            <a:r>
              <a:rPr lang="en-US" sz="2000" dirty="0">
                <a:solidFill>
                  <a:schemeClr val="bg1"/>
                </a:solidFill>
                <a:latin typeface="Times New Roman" panose="02020603050405020304" pitchFamily="18" charset="0"/>
                <a:cs typeface="Times New Roman" panose="02020603050405020304" pitchFamily="18" charset="0"/>
              </a:rPr>
              <a:t>Incorporating writing activities into </a:t>
            </a:r>
            <a:r>
              <a:rPr lang="en-US" sz="2000" dirty="0" err="1">
                <a:solidFill>
                  <a:schemeClr val="bg1"/>
                </a:solidFill>
                <a:latin typeface="Times New Roman" panose="02020603050405020304" pitchFamily="18" charset="0"/>
                <a:cs typeface="Times New Roman" panose="02020603050405020304" pitchFamily="18" charset="0"/>
              </a:rPr>
              <a:t>postclinical</a:t>
            </a:r>
            <a:r>
              <a:rPr lang="en-US" sz="2000" dirty="0">
                <a:solidFill>
                  <a:schemeClr val="bg1"/>
                </a:solidFill>
                <a:latin typeface="Times New Roman" panose="02020603050405020304" pitchFamily="18" charset="0"/>
                <a:cs typeface="Times New Roman" panose="02020603050405020304" pitchFamily="18" charset="0"/>
              </a:rPr>
              <a:t> conferences enhances nursing students' reflective thinking, critical analysis, and application of clinical experiences. These activities bridge the gap between theory and practice, fostering deeper learning and professional growth.​</a:t>
            </a: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3542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DCED4-07B6-0644-B347-7F52FF1152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70CD46-27C2-5513-C8E8-A0F78EFD288A}"/>
              </a:ext>
            </a:extLst>
          </p:cNvPr>
          <p:cNvSpPr>
            <a:spLocks noGrp="1"/>
          </p:cNvSpPr>
          <p:nvPr>
            <p:ph type="title"/>
          </p:nvPr>
        </p:nvSpPr>
        <p:spPr>
          <a:xfrm>
            <a:off x="287384" y="496388"/>
            <a:ext cx="7167153" cy="1051559"/>
          </a:xfrm>
        </p:spPr>
        <p:txBody>
          <a:bodyPr/>
          <a:lstStyle/>
          <a:p>
            <a:r>
              <a:rPr lang="en-US" sz="3200" dirty="0">
                <a:solidFill>
                  <a:srgbClr val="FF0000"/>
                </a:solidFill>
              </a:rPr>
              <a:t>Writing Activities for </a:t>
            </a:r>
            <a:r>
              <a:rPr lang="en-US" sz="3200" dirty="0" err="1">
                <a:solidFill>
                  <a:srgbClr val="FF0000"/>
                </a:solidFill>
              </a:rPr>
              <a:t>Postclinical</a:t>
            </a:r>
            <a:r>
              <a:rPr lang="en-US" sz="3200" dirty="0">
                <a:solidFill>
                  <a:srgbClr val="FF0000"/>
                </a:solidFill>
              </a:rPr>
              <a:t> Conferences</a:t>
            </a:r>
          </a:p>
        </p:txBody>
      </p:sp>
      <p:sp>
        <p:nvSpPr>
          <p:cNvPr id="4" name="TextBox 3">
            <a:extLst>
              <a:ext uri="{FF2B5EF4-FFF2-40B4-BE49-F238E27FC236}">
                <a16:creationId xmlns:a16="http://schemas.microsoft.com/office/drawing/2014/main" id="{CA13B06D-5DE2-8112-1CFC-C2A4D24DB02D}"/>
              </a:ext>
            </a:extLst>
          </p:cNvPr>
          <p:cNvSpPr txBox="1"/>
          <p:nvPr/>
        </p:nvSpPr>
        <p:spPr>
          <a:xfrm>
            <a:off x="592181" y="2700891"/>
            <a:ext cx="10424161" cy="2950872"/>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Franklin Gothic Book"/>
                <a:ea typeface="+mn-ea"/>
                <a:cs typeface="+mn-cs"/>
              </a:rPr>
              <a:t>​</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Examples of Writing Activities:</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Critical Analysis Papers:</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Students collaborate to analyze clinical situations, explore alternative interventions, and document their discussions in concise papers.​</a:t>
            </a:r>
          </a:p>
          <a:p>
            <a:pPr marL="0" marR="0" lvl="0" indent="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Reflective Journals:</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Writing about personal clinical experiences allows students to process emotions, recognize learning moments, and identify areas for improvement.​</a:t>
            </a:r>
          </a:p>
          <a:p>
            <a:pPr marL="0" marR="0" lvl="0" indent="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"Pass the Writing" Assignments:</a:t>
            </a: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Students exchange written pieces, providing feedback on content and writing quality, which promotes peer learning and enhances writing skills</a:t>
            </a:r>
            <a:r>
              <a:rPr kumimoji="0" lang="en-US" sz="1800" b="0" i="0" u="none" strike="noStrike" kern="1200" cap="none" spc="0" normalizeH="0" baseline="0" noProof="0" dirty="0">
                <a:ln>
                  <a:noFill/>
                </a:ln>
                <a:solidFill>
                  <a:srgbClr val="FFFFFF"/>
                </a:solidFill>
                <a:effectLst/>
                <a:uLnTx/>
                <a:uFillTx/>
                <a:latin typeface="Franklin Gothic Book"/>
                <a:ea typeface="+mn-ea"/>
                <a:cs typeface="+mn-cs"/>
              </a:rPr>
              <a:t>.</a:t>
            </a:r>
          </a:p>
        </p:txBody>
      </p:sp>
    </p:spTree>
    <p:extLst>
      <p:ext uri="{BB962C8B-B14F-4D97-AF65-F5344CB8AC3E}">
        <p14:creationId xmlns:p14="http://schemas.microsoft.com/office/powerpoint/2010/main" val="416522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solidFill>
                  <a:srgbClr val="FF0000"/>
                </a:solidFill>
                <a:latin typeface="Times New Roman" panose="02020603050405020304" pitchFamily="18" charset="0"/>
                <a:cs typeface="Times New Roman" panose="02020603050405020304" pitchFamily="18" charset="0"/>
              </a:rPr>
              <a:t>Outline</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2281238"/>
            <a:ext cx="8715738" cy="3709987"/>
          </a:xfrm>
        </p:spPr>
        <p:txBody>
          <a:bodyPr tIns="457200">
            <a:normAutofit/>
          </a:bodyPr>
          <a:lstStyle/>
          <a:p>
            <a:pPr algn="just"/>
            <a:r>
              <a:rPr lang="en-US" dirty="0">
                <a:solidFill>
                  <a:schemeClr val="bg1"/>
                </a:solidFill>
                <a:latin typeface="Times New Roman" panose="02020603050405020304" pitchFamily="18" charset="0"/>
                <a:cs typeface="Times New Roman" panose="02020603050405020304" pitchFamily="18" charset="0"/>
              </a:rPr>
              <a:t>Introduction. </a:t>
            </a:r>
          </a:p>
          <a:p>
            <a:pPr algn="just"/>
            <a:r>
              <a:rPr lang="en-US" dirty="0">
                <a:solidFill>
                  <a:schemeClr val="bg1"/>
                </a:solidFill>
                <a:latin typeface="Times New Roman" panose="02020603050405020304" pitchFamily="18" charset="0"/>
                <a:cs typeface="Times New Roman" panose="02020603050405020304" pitchFamily="18" charset="0"/>
              </a:rPr>
              <a:t>Purposes of written assignments</a:t>
            </a:r>
          </a:p>
          <a:p>
            <a:pPr algn="just"/>
            <a:r>
              <a:rPr lang="en-US" dirty="0">
                <a:solidFill>
                  <a:schemeClr val="bg1"/>
                </a:solidFill>
                <a:latin typeface="Times New Roman" panose="02020603050405020304" pitchFamily="18" charset="0"/>
                <a:cs typeface="Times New Roman" panose="02020603050405020304" pitchFamily="18" charset="0"/>
              </a:rPr>
              <a:t>Types of written assignment</a:t>
            </a:r>
          </a:p>
          <a:p>
            <a:pPr algn="just"/>
            <a:r>
              <a:rPr lang="en-US" dirty="0">
                <a:solidFill>
                  <a:schemeClr val="bg1"/>
                </a:solidFill>
                <a:latin typeface="Times New Roman" panose="02020603050405020304" pitchFamily="18" charset="0"/>
                <a:cs typeface="Times New Roman" panose="02020603050405020304" pitchFamily="18" charset="0"/>
              </a:rPr>
              <a:t>Criteria for assessing papers and other written assignment</a:t>
            </a:r>
          </a:p>
          <a:p>
            <a:pPr algn="just"/>
            <a:r>
              <a:rPr lang="en-US" dirty="0">
                <a:solidFill>
                  <a:schemeClr val="bg1"/>
                </a:solidFill>
                <a:latin typeface="Times New Roman" panose="02020603050405020304" pitchFamily="18" charset="0"/>
                <a:cs typeface="Times New Roman" panose="02020603050405020304" pitchFamily="18" charset="0"/>
              </a:rPr>
              <a:t>Suggestion for assessing and grading written assignment </a:t>
            </a:r>
          </a:p>
          <a:p>
            <a:pPr algn="just"/>
            <a:r>
              <a:rPr lang="en-US" dirty="0">
                <a:solidFill>
                  <a:schemeClr val="bg1"/>
                </a:solidFill>
                <a:latin typeface="Times New Roman" panose="02020603050405020304" pitchFamily="18" charset="0"/>
                <a:cs typeface="Times New Roman" panose="02020603050405020304" pitchFamily="18" charset="0"/>
              </a:rPr>
              <a:t>rubric for assessing written assignment and clinical assignment</a:t>
            </a:r>
          </a:p>
        </p:txBody>
      </p:sp>
    </p:spTree>
    <p:extLst>
      <p:ext uri="{BB962C8B-B14F-4D97-AF65-F5344CB8AC3E}">
        <p14:creationId xmlns:p14="http://schemas.microsoft.com/office/powerpoint/2010/main" val="3346685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37842D-0119-78FC-256A-5CDDEFE489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D6E0A7-1D16-E9EA-92D3-11D1122A7E6A}"/>
              </a:ext>
            </a:extLst>
          </p:cNvPr>
          <p:cNvSpPr>
            <a:spLocks noGrp="1"/>
          </p:cNvSpPr>
          <p:nvPr>
            <p:ph type="title"/>
          </p:nvPr>
        </p:nvSpPr>
        <p:spPr>
          <a:xfrm>
            <a:off x="287384" y="496388"/>
            <a:ext cx="7167153" cy="1051559"/>
          </a:xfrm>
        </p:spPr>
        <p:txBody>
          <a:bodyPr/>
          <a:lstStyle/>
          <a:p>
            <a:r>
              <a:rPr lang="en-US" sz="3200" dirty="0">
                <a:solidFill>
                  <a:srgbClr val="FF0000"/>
                </a:solidFill>
              </a:rPr>
              <a:t>Writing Activities for </a:t>
            </a:r>
            <a:r>
              <a:rPr lang="en-US" sz="3200" dirty="0" err="1">
                <a:solidFill>
                  <a:srgbClr val="FF0000"/>
                </a:solidFill>
              </a:rPr>
              <a:t>Postclinical</a:t>
            </a:r>
            <a:r>
              <a:rPr lang="en-US" sz="3200" dirty="0">
                <a:solidFill>
                  <a:srgbClr val="FF0000"/>
                </a:solidFill>
              </a:rPr>
              <a:t> Conferences</a:t>
            </a:r>
          </a:p>
        </p:txBody>
      </p:sp>
      <p:sp>
        <p:nvSpPr>
          <p:cNvPr id="5" name="TextBox 4">
            <a:extLst>
              <a:ext uri="{FF2B5EF4-FFF2-40B4-BE49-F238E27FC236}">
                <a16:creationId xmlns:a16="http://schemas.microsoft.com/office/drawing/2014/main" id="{17335E48-AF1C-C91A-4192-5DA318EF50C6}"/>
              </a:ext>
            </a:extLst>
          </p:cNvPr>
          <p:cNvSpPr txBox="1"/>
          <p:nvPr/>
        </p:nvSpPr>
        <p:spPr>
          <a:xfrm>
            <a:off x="287384" y="2391294"/>
            <a:ext cx="10075815" cy="2839495"/>
          </a:xfrm>
          <a:prstGeom prst="rect">
            <a:avLst/>
          </a:prstGeom>
          <a:noFill/>
        </p:spPr>
        <p:txBody>
          <a:bodyPr wrap="square">
            <a:spAutoFit/>
          </a:bodyPr>
          <a:lstStyle/>
          <a:p>
            <a:pPr>
              <a:lnSpc>
                <a:spcPct val="200000"/>
              </a:lnSpc>
              <a:buNone/>
            </a:pPr>
            <a:r>
              <a:rPr lang="en-US" sz="2000" b="1" dirty="0">
                <a:solidFill>
                  <a:schemeClr val="bg1"/>
                </a:solidFill>
                <a:latin typeface="Times New Roman" panose="02020603050405020304" pitchFamily="18" charset="0"/>
                <a:cs typeface="Times New Roman" panose="02020603050405020304" pitchFamily="18" charset="0"/>
              </a:rPr>
              <a:t>Benefits of Writing Activities in </a:t>
            </a:r>
            <a:r>
              <a:rPr lang="en-US" sz="2000" b="1" dirty="0" err="1">
                <a:solidFill>
                  <a:schemeClr val="bg1"/>
                </a:solidFill>
                <a:latin typeface="Times New Roman" panose="02020603050405020304" pitchFamily="18" charset="0"/>
                <a:cs typeface="Times New Roman" panose="02020603050405020304" pitchFamily="18" charset="0"/>
              </a:rPr>
              <a:t>Postclinical</a:t>
            </a:r>
            <a:r>
              <a:rPr lang="en-US" sz="2000" b="1" dirty="0">
                <a:solidFill>
                  <a:schemeClr val="bg1"/>
                </a:solidFill>
                <a:latin typeface="Times New Roman" panose="02020603050405020304" pitchFamily="18" charset="0"/>
                <a:cs typeface="Times New Roman" panose="02020603050405020304" pitchFamily="18" charset="0"/>
              </a:rPr>
              <a:t> Conferences:</a:t>
            </a:r>
          </a:p>
          <a:p>
            <a:pPr marL="342900" indent="-342900">
              <a:lnSpc>
                <a:spcPct val="20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Enhanced Critical Thinking</a:t>
            </a:r>
            <a:endParaRPr lang="ar-JO" dirty="0">
              <a:solidFill>
                <a:schemeClr val="bg1"/>
              </a:solidFill>
              <a:latin typeface="Times New Roman" panose="02020603050405020304" pitchFamily="18" charset="0"/>
              <a:cs typeface="Times New Roman" panose="02020603050405020304" pitchFamily="18" charset="0"/>
            </a:endParaRPr>
          </a:p>
          <a:p>
            <a:pPr marL="342900" indent="-342900">
              <a:lnSpc>
                <a:spcPct val="20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Improved Communication Skills​</a:t>
            </a:r>
          </a:p>
          <a:p>
            <a:pPr marL="342900" indent="-342900">
              <a:lnSpc>
                <a:spcPct val="20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Active Engagement</a:t>
            </a:r>
            <a:endParaRPr lang="ar-JO" dirty="0">
              <a:solidFill>
                <a:schemeClr val="bg1"/>
              </a:solidFill>
              <a:latin typeface="Times New Roman" panose="02020603050405020304" pitchFamily="18" charset="0"/>
              <a:cs typeface="Times New Roman" panose="02020603050405020304" pitchFamily="18" charset="0"/>
            </a:endParaRPr>
          </a:p>
          <a:p>
            <a:pPr marL="342900" indent="-342900">
              <a:lnSpc>
                <a:spcPct val="20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Peer Learning</a:t>
            </a:r>
          </a:p>
        </p:txBody>
      </p:sp>
    </p:spTree>
    <p:extLst>
      <p:ext uri="{BB962C8B-B14F-4D97-AF65-F5344CB8AC3E}">
        <p14:creationId xmlns:p14="http://schemas.microsoft.com/office/powerpoint/2010/main" val="644465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202400"/>
            <a:ext cx="10972800" cy="805785"/>
          </a:xfrm>
        </p:spPr>
        <p:txBody>
          <a:bodyPr/>
          <a:lstStyle/>
          <a:p>
            <a:r>
              <a:rPr lang="en-US" sz="1800" u="sng" dirty="0"/>
              <a:t>Clinical Assessment Rubric Template</a:t>
            </a:r>
            <a:br>
              <a:rPr lang="en-US" sz="1800" dirty="0"/>
            </a:br>
            <a:endParaRPr lang="ar-SA" sz="1800" dirty="0"/>
          </a:p>
        </p:txBody>
      </p:sp>
      <p:graphicFrame>
        <p:nvGraphicFramePr>
          <p:cNvPr id="10" name="Table Placeholder 9"/>
          <p:cNvGraphicFramePr>
            <a:graphicFrameLocks noGrp="1"/>
          </p:cNvGraphicFramePr>
          <p:nvPr>
            <p:ph type="tbl" sz="quarter" idx="10"/>
          </p:nvPr>
        </p:nvGraphicFramePr>
        <p:xfrm>
          <a:off x="703385" y="1136528"/>
          <a:ext cx="9401907" cy="5145157"/>
        </p:xfrm>
        <a:graphic>
          <a:graphicData uri="http://schemas.openxmlformats.org/drawingml/2006/table">
            <a:tbl>
              <a:tblPr rtl="1" firstRow="1" firstCol="1" bandRow="1">
                <a:tableStyleId>{8A107856-5554-42FB-B03E-39F5DBC370BA}</a:tableStyleId>
              </a:tblPr>
              <a:tblGrid>
                <a:gridCol w="820615">
                  <a:extLst>
                    <a:ext uri="{9D8B030D-6E8A-4147-A177-3AD203B41FA5}">
                      <a16:colId xmlns:a16="http://schemas.microsoft.com/office/drawing/2014/main" val="20000"/>
                    </a:ext>
                  </a:extLst>
                </a:gridCol>
                <a:gridCol w="2100306">
                  <a:extLst>
                    <a:ext uri="{9D8B030D-6E8A-4147-A177-3AD203B41FA5}">
                      <a16:colId xmlns:a16="http://schemas.microsoft.com/office/drawing/2014/main" val="20001"/>
                    </a:ext>
                  </a:extLst>
                </a:gridCol>
                <a:gridCol w="1463509">
                  <a:extLst>
                    <a:ext uri="{9D8B030D-6E8A-4147-A177-3AD203B41FA5}">
                      <a16:colId xmlns:a16="http://schemas.microsoft.com/office/drawing/2014/main" val="20002"/>
                    </a:ext>
                  </a:extLst>
                </a:gridCol>
                <a:gridCol w="1570893">
                  <a:extLst>
                    <a:ext uri="{9D8B030D-6E8A-4147-A177-3AD203B41FA5}">
                      <a16:colId xmlns:a16="http://schemas.microsoft.com/office/drawing/2014/main" val="20003"/>
                    </a:ext>
                  </a:extLst>
                </a:gridCol>
                <a:gridCol w="1746738">
                  <a:extLst>
                    <a:ext uri="{9D8B030D-6E8A-4147-A177-3AD203B41FA5}">
                      <a16:colId xmlns:a16="http://schemas.microsoft.com/office/drawing/2014/main" val="20004"/>
                    </a:ext>
                  </a:extLst>
                </a:gridCol>
                <a:gridCol w="1699846">
                  <a:extLst>
                    <a:ext uri="{9D8B030D-6E8A-4147-A177-3AD203B41FA5}">
                      <a16:colId xmlns:a16="http://schemas.microsoft.com/office/drawing/2014/main" val="20005"/>
                    </a:ext>
                  </a:extLst>
                </a:gridCol>
              </a:tblGrid>
              <a:tr h="837423">
                <a:tc>
                  <a:txBody>
                    <a:bodyPr/>
                    <a:lstStyle/>
                    <a:p>
                      <a:pPr algn="l" rtl="1">
                        <a:lnSpc>
                          <a:spcPct val="115000"/>
                        </a:lnSpc>
                        <a:spcAft>
                          <a:spcPts val="0"/>
                        </a:spcAft>
                      </a:pPr>
                      <a:r>
                        <a:rPr lang="en-US" sz="1200" dirty="0">
                          <a:effectLst/>
                        </a:rPr>
                        <a:t>Points</a:t>
                      </a:r>
                      <a:endParaRPr lang="en-US" sz="1200" dirty="0">
                        <a:effectLst/>
                        <a:latin typeface="Calibri"/>
                        <a:ea typeface="Calibri"/>
                        <a:cs typeface="Arial"/>
                      </a:endParaRPr>
                    </a:p>
                  </a:txBody>
                  <a:tcPr marL="49395" marR="49395" marT="0" marB="0"/>
                </a:tc>
                <a:tc>
                  <a:txBody>
                    <a:bodyPr/>
                    <a:lstStyle/>
                    <a:p>
                      <a:pPr algn="l" rtl="0">
                        <a:lnSpc>
                          <a:spcPct val="115000"/>
                        </a:lnSpc>
                        <a:spcAft>
                          <a:spcPts val="0"/>
                        </a:spcAft>
                      </a:pPr>
                      <a:r>
                        <a:rPr lang="en-US" sz="1200">
                          <a:effectLst/>
                        </a:rPr>
                        <a:t>4 – Exemplary</a:t>
                      </a:r>
                      <a:endParaRPr lang="en-US" sz="1200">
                        <a:effectLst/>
                        <a:latin typeface="Calibri"/>
                        <a:ea typeface="Calibri"/>
                        <a:cs typeface="Arial"/>
                      </a:endParaRPr>
                    </a:p>
                  </a:txBody>
                  <a:tcPr marL="49395" marR="49395" marT="0" marB="0"/>
                </a:tc>
                <a:tc>
                  <a:txBody>
                    <a:bodyPr/>
                    <a:lstStyle/>
                    <a:p>
                      <a:pPr algn="l" rtl="0">
                        <a:lnSpc>
                          <a:spcPct val="115000"/>
                        </a:lnSpc>
                        <a:spcAft>
                          <a:spcPts val="0"/>
                        </a:spcAft>
                      </a:pPr>
                      <a:r>
                        <a:rPr lang="en-US" sz="1200">
                          <a:effectLst/>
                        </a:rPr>
                        <a:t>3 – Competent</a:t>
                      </a:r>
                      <a:endParaRPr lang="en-US" sz="1200">
                        <a:effectLst/>
                        <a:latin typeface="Calibri"/>
                        <a:ea typeface="Calibri"/>
                        <a:cs typeface="Arial"/>
                      </a:endParaRPr>
                    </a:p>
                  </a:txBody>
                  <a:tcPr marL="49395" marR="49395" marT="0" marB="0"/>
                </a:tc>
                <a:tc>
                  <a:txBody>
                    <a:bodyPr/>
                    <a:lstStyle/>
                    <a:p>
                      <a:pPr algn="l" rtl="0">
                        <a:lnSpc>
                          <a:spcPct val="115000"/>
                        </a:lnSpc>
                        <a:spcAft>
                          <a:spcPts val="0"/>
                        </a:spcAft>
                      </a:pPr>
                      <a:r>
                        <a:rPr lang="en-US" sz="1200">
                          <a:effectLst/>
                        </a:rPr>
                        <a:t>2 – Developing</a:t>
                      </a:r>
                      <a:endParaRPr lang="en-US" sz="1200">
                        <a:effectLst/>
                        <a:latin typeface="Calibri"/>
                        <a:ea typeface="Calibri"/>
                        <a:cs typeface="Arial"/>
                      </a:endParaRPr>
                    </a:p>
                  </a:txBody>
                  <a:tcPr marL="49395" marR="49395" marT="0" marB="0"/>
                </a:tc>
                <a:tc>
                  <a:txBody>
                    <a:bodyPr/>
                    <a:lstStyle/>
                    <a:p>
                      <a:pPr algn="l" rtl="0">
                        <a:lnSpc>
                          <a:spcPct val="115000"/>
                        </a:lnSpc>
                        <a:spcAft>
                          <a:spcPts val="0"/>
                        </a:spcAft>
                      </a:pPr>
                      <a:r>
                        <a:rPr lang="en-US" sz="1200">
                          <a:effectLst/>
                        </a:rPr>
                        <a:t>1 – Needs Improvement</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dirty="0">
                          <a:effectLst/>
                        </a:rPr>
                        <a:t>Clinical Competency</a:t>
                      </a:r>
                      <a:endParaRPr lang="en-US" sz="1200" dirty="0">
                        <a:effectLst/>
                        <a:latin typeface="Calibri"/>
                        <a:ea typeface="Calibri"/>
                        <a:cs typeface="Arial"/>
                      </a:endParaRPr>
                    </a:p>
                  </a:txBody>
                  <a:tcPr marL="49395" marR="49395" marT="0" marB="0"/>
                </a:tc>
                <a:extLst>
                  <a:ext uri="{0D108BD9-81ED-4DB2-BD59-A6C34878D82A}">
                    <a16:rowId xmlns:a16="http://schemas.microsoft.com/office/drawing/2014/main" val="10000"/>
                  </a:ext>
                </a:extLst>
              </a:tr>
              <a:tr h="788028">
                <a:tc>
                  <a:txBody>
                    <a:bodyPr/>
                    <a:lstStyle/>
                    <a:p>
                      <a:pPr algn="l" rtl="0">
                        <a:lnSpc>
                          <a:spcPct val="115000"/>
                        </a:lnSpc>
                        <a:spcAft>
                          <a:spcPts val="0"/>
                        </a:spcAft>
                      </a:pPr>
                      <a:r>
                        <a:rPr lang="en-US" sz="1200">
                          <a:effectLst/>
                        </a:rPr>
                        <a:t>/4</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Thorough and systematic. Uses appropriate techniques.</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Gathers most relevant data accurately. Minor omissions.</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Gathers limited data. Misses some relevant findings.</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dirty="0">
                          <a:effectLst/>
                        </a:rPr>
                        <a:t>Incomplete or incorrect exam. Omits key components.</a:t>
                      </a:r>
                      <a:endParaRPr lang="en-US" sz="1200" dirty="0">
                        <a:effectLst/>
                        <a:latin typeface="Calibri"/>
                        <a:ea typeface="Calibri"/>
                        <a:cs typeface="Arial"/>
                      </a:endParaRPr>
                    </a:p>
                  </a:txBody>
                  <a:tcPr marL="49395" marR="49395" marT="0" marB="0"/>
                </a:tc>
                <a:tc>
                  <a:txBody>
                    <a:bodyPr/>
                    <a:lstStyle/>
                    <a:p>
                      <a:pPr algn="l" rtl="1">
                        <a:lnSpc>
                          <a:spcPct val="115000"/>
                        </a:lnSpc>
                        <a:spcAft>
                          <a:spcPts val="0"/>
                        </a:spcAft>
                      </a:pPr>
                      <a:r>
                        <a:rPr lang="en-US" sz="1200" dirty="0">
                          <a:effectLst/>
                        </a:rPr>
                        <a:t>Assessment Skills</a:t>
                      </a:r>
                      <a:endParaRPr lang="en-US" sz="1200" dirty="0">
                        <a:effectLst/>
                        <a:latin typeface="Calibri"/>
                        <a:ea typeface="Calibri"/>
                        <a:cs typeface="Arial"/>
                      </a:endParaRPr>
                    </a:p>
                  </a:txBody>
                  <a:tcPr marL="49395" marR="49395" marT="0" marB="0"/>
                </a:tc>
                <a:extLst>
                  <a:ext uri="{0D108BD9-81ED-4DB2-BD59-A6C34878D82A}">
                    <a16:rowId xmlns:a16="http://schemas.microsoft.com/office/drawing/2014/main" val="10001"/>
                  </a:ext>
                </a:extLst>
              </a:tr>
              <a:tr h="971978">
                <a:tc>
                  <a:txBody>
                    <a:bodyPr/>
                    <a:lstStyle/>
                    <a:p>
                      <a:pPr algn="l" rtl="0">
                        <a:lnSpc>
                          <a:spcPct val="115000"/>
                        </a:lnSpc>
                        <a:spcAft>
                          <a:spcPts val="0"/>
                        </a:spcAft>
                      </a:pPr>
                      <a:r>
                        <a:rPr lang="en-US" sz="1200">
                          <a:effectLst/>
                        </a:rPr>
                        <a:t>/4</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dirty="0">
                          <a:effectLst/>
                        </a:rPr>
                        <a:t>Builds strong rapport. Uses open-ended questions, active listening, empathy.</a:t>
                      </a:r>
                      <a:endParaRPr lang="en-US" sz="1200" dirty="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Communicates clearly with good rapport. Some empathy shown.</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Attempts to communicate but lacks clarity or empathy.</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Poor engagement. Uses closed-ended questions. Limited empathy.</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dirty="0">
                          <a:effectLst/>
                        </a:rPr>
                        <a:t>Communication with Patient</a:t>
                      </a:r>
                      <a:endParaRPr lang="en-US" sz="1200" dirty="0">
                        <a:effectLst/>
                        <a:latin typeface="Calibri"/>
                        <a:ea typeface="Calibri"/>
                        <a:cs typeface="Arial"/>
                      </a:endParaRPr>
                    </a:p>
                  </a:txBody>
                  <a:tcPr marL="49395" marR="49395" marT="0" marB="0"/>
                </a:tc>
                <a:extLst>
                  <a:ext uri="{0D108BD9-81ED-4DB2-BD59-A6C34878D82A}">
                    <a16:rowId xmlns:a16="http://schemas.microsoft.com/office/drawing/2014/main" val="10002"/>
                  </a:ext>
                </a:extLst>
              </a:tr>
              <a:tr h="833124">
                <a:tc>
                  <a:txBody>
                    <a:bodyPr/>
                    <a:lstStyle/>
                    <a:p>
                      <a:pPr algn="l" rtl="0">
                        <a:lnSpc>
                          <a:spcPct val="115000"/>
                        </a:lnSpc>
                        <a:spcAft>
                          <a:spcPts val="0"/>
                        </a:spcAft>
                      </a:pPr>
                      <a:r>
                        <a:rPr lang="en-US" sz="1200">
                          <a:effectLst/>
                        </a:rPr>
                        <a:t>/4</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Demonstrates deep understanding, clear rationale, and logical decisions.</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Links data to make sound judgments. Some rationale provided.</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Attempts reasoning but has gaps.</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dirty="0">
                          <a:effectLst/>
                        </a:rPr>
                        <a:t>Unable to connect findings to patient problem.</a:t>
                      </a:r>
                      <a:endParaRPr lang="en-US" sz="1200" dirty="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Clinical Reasoning</a:t>
                      </a:r>
                      <a:endParaRPr lang="en-US" sz="1200">
                        <a:effectLst/>
                        <a:latin typeface="Calibri"/>
                        <a:ea typeface="Calibri"/>
                        <a:cs typeface="Arial"/>
                      </a:endParaRPr>
                    </a:p>
                  </a:txBody>
                  <a:tcPr marL="49395" marR="49395" marT="0" marB="0"/>
                </a:tc>
                <a:extLst>
                  <a:ext uri="{0D108BD9-81ED-4DB2-BD59-A6C34878D82A}">
                    <a16:rowId xmlns:a16="http://schemas.microsoft.com/office/drawing/2014/main" val="10003"/>
                  </a:ext>
                </a:extLst>
              </a:tr>
              <a:tr h="837423">
                <a:tc>
                  <a:txBody>
                    <a:bodyPr/>
                    <a:lstStyle/>
                    <a:p>
                      <a:pPr algn="l" rtl="0">
                        <a:lnSpc>
                          <a:spcPct val="115000"/>
                        </a:lnSpc>
                        <a:spcAft>
                          <a:spcPts val="0"/>
                        </a:spcAft>
                      </a:pPr>
                      <a:r>
                        <a:rPr lang="en-US" sz="1200">
                          <a:effectLst/>
                        </a:rPr>
                        <a:t>/4</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Consistently professional, ethical, reflective, and eager to learn.</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Professional and respectful. Accepts feedback.</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Inconsistent behavior. Needs reminders about conduct.</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Unprofessional behavior. Disrespectful or disinterested.</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Professionalism &amp; Attitude</a:t>
                      </a:r>
                      <a:endParaRPr lang="en-US" sz="1200">
                        <a:effectLst/>
                        <a:latin typeface="Calibri"/>
                        <a:ea typeface="Calibri"/>
                        <a:cs typeface="Arial"/>
                      </a:endParaRPr>
                    </a:p>
                  </a:txBody>
                  <a:tcPr marL="49395" marR="49395" marT="0" marB="0"/>
                </a:tc>
                <a:extLst>
                  <a:ext uri="{0D108BD9-81ED-4DB2-BD59-A6C34878D82A}">
                    <a16:rowId xmlns:a16="http://schemas.microsoft.com/office/drawing/2014/main" val="10004"/>
                  </a:ext>
                </a:extLst>
              </a:tr>
              <a:tr h="837423">
                <a:tc>
                  <a:txBody>
                    <a:bodyPr/>
                    <a:lstStyle/>
                    <a:p>
                      <a:pPr algn="l" rtl="0">
                        <a:lnSpc>
                          <a:spcPct val="115000"/>
                        </a:lnSpc>
                        <a:spcAft>
                          <a:spcPts val="0"/>
                        </a:spcAft>
                      </a:pPr>
                      <a:r>
                        <a:rPr lang="en-US" sz="1200">
                          <a:effectLst/>
                        </a:rPr>
                        <a:t>/4</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Clear, concise, accurate, timely, and follows institutional guidelines</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Accurate and mostly complete. Follows general format.</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Inconsistent or unclear.</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a:effectLst/>
                        </a:rPr>
                        <a:t>Missing/incomplete. Unsafe or inaccurate notes.</a:t>
                      </a:r>
                      <a:endParaRPr lang="en-US" sz="1200">
                        <a:effectLst/>
                        <a:latin typeface="Calibri"/>
                        <a:ea typeface="Calibri"/>
                        <a:cs typeface="Arial"/>
                      </a:endParaRPr>
                    </a:p>
                  </a:txBody>
                  <a:tcPr marL="49395" marR="49395" marT="0" marB="0"/>
                </a:tc>
                <a:tc>
                  <a:txBody>
                    <a:bodyPr/>
                    <a:lstStyle/>
                    <a:p>
                      <a:pPr algn="l" rtl="1">
                        <a:lnSpc>
                          <a:spcPct val="115000"/>
                        </a:lnSpc>
                        <a:spcAft>
                          <a:spcPts val="0"/>
                        </a:spcAft>
                      </a:pPr>
                      <a:r>
                        <a:rPr lang="en-US" sz="1200" dirty="0">
                          <a:effectLst/>
                        </a:rPr>
                        <a:t>Documentation</a:t>
                      </a:r>
                      <a:endParaRPr lang="en-US" sz="1200" dirty="0">
                        <a:effectLst/>
                        <a:latin typeface="Calibri"/>
                        <a:ea typeface="Calibri"/>
                        <a:cs typeface="Arial"/>
                      </a:endParaRPr>
                    </a:p>
                  </a:txBody>
                  <a:tcPr marL="49395" marR="49395" marT="0" marB="0"/>
                </a:tc>
                <a:extLst>
                  <a:ext uri="{0D108BD9-81ED-4DB2-BD59-A6C34878D82A}">
                    <a16:rowId xmlns:a16="http://schemas.microsoft.com/office/drawing/2014/main" val="10005"/>
                  </a:ext>
                </a:extLst>
              </a:tr>
            </a:tbl>
          </a:graphicData>
        </a:graphic>
      </p:graphicFrame>
      <p:sp>
        <p:nvSpPr>
          <p:cNvPr id="11" name="Rectangle 1"/>
          <p:cNvSpPr>
            <a:spLocks noChangeArrowheads="1"/>
          </p:cNvSpPr>
          <p:nvPr/>
        </p:nvSpPr>
        <p:spPr bwMode="auto">
          <a:xfrm>
            <a:off x="3860800" y="1077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1" i="0" u="sng" strike="noStrike" cap="none" normalizeH="0" baseline="0">
                <a:ln>
                  <a:noFill/>
                </a:ln>
                <a:solidFill>
                  <a:schemeClr val="tx1"/>
                </a:solidFill>
                <a:effectLst/>
                <a:latin typeface="Calibri" pitchFamily="34" charset="0"/>
                <a:ea typeface="Calibri" pitchFamily="34" charset="0"/>
                <a:cs typeface="Arial" pitchFamily="34" charset="0"/>
              </a:rPr>
              <a:t>Clinical Assessment Rubric Template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85843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5CF5A-ACDF-8A54-6795-6C4F9B742A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6A48D-CD29-FB9F-A2EF-34191CCEA015}"/>
              </a:ext>
            </a:extLst>
          </p:cNvPr>
          <p:cNvSpPr>
            <a:spLocks noGrp="1"/>
          </p:cNvSpPr>
          <p:nvPr>
            <p:ph type="title"/>
          </p:nvPr>
        </p:nvSpPr>
        <p:spPr>
          <a:xfrm>
            <a:off x="287384" y="496388"/>
            <a:ext cx="7167153" cy="1051559"/>
          </a:xfrm>
        </p:spPr>
        <p:txBody>
          <a:bodyPr/>
          <a:lstStyle/>
          <a:p>
            <a:r>
              <a:rPr lang="en-US" sz="3200" dirty="0">
                <a:solidFill>
                  <a:srgbClr val="FF0000"/>
                </a:solidFill>
              </a:rPr>
              <a:t>Assessment Written Assignments</a:t>
            </a:r>
          </a:p>
        </p:txBody>
      </p:sp>
      <p:pic>
        <p:nvPicPr>
          <p:cNvPr id="4" name="Picture 3">
            <a:extLst>
              <a:ext uri="{FF2B5EF4-FFF2-40B4-BE49-F238E27FC236}">
                <a16:creationId xmlns:a16="http://schemas.microsoft.com/office/drawing/2014/main" id="{1DBD7F08-321C-ECDD-72FA-C56BAB906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9531" y="3429000"/>
            <a:ext cx="8682446" cy="2372056"/>
          </a:xfrm>
          <a:prstGeom prst="rect">
            <a:avLst/>
          </a:prstGeom>
        </p:spPr>
      </p:pic>
    </p:spTree>
    <p:extLst>
      <p:ext uri="{BB962C8B-B14F-4D97-AF65-F5344CB8AC3E}">
        <p14:creationId xmlns:p14="http://schemas.microsoft.com/office/powerpoint/2010/main" val="2307623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A0BAA5-C9C9-2101-2DA3-B25C505B13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D29E87-A950-C939-62A1-BA091EA8EC15}"/>
              </a:ext>
            </a:extLst>
          </p:cNvPr>
          <p:cNvSpPr>
            <a:spLocks noGrp="1"/>
          </p:cNvSpPr>
          <p:nvPr>
            <p:ph type="title"/>
          </p:nvPr>
        </p:nvSpPr>
        <p:spPr>
          <a:xfrm>
            <a:off x="287384" y="496388"/>
            <a:ext cx="7567747" cy="1051559"/>
          </a:xfrm>
        </p:spPr>
        <p:txBody>
          <a:bodyPr/>
          <a:lstStyle/>
          <a:p>
            <a:r>
              <a:rPr lang="en-US" sz="3200" dirty="0">
                <a:solidFill>
                  <a:srgbClr val="FF0000"/>
                </a:solidFill>
              </a:rPr>
              <a:t>Criteria for Assessing Papers and Other Written Assignments</a:t>
            </a:r>
          </a:p>
        </p:txBody>
      </p:sp>
      <p:pic>
        <p:nvPicPr>
          <p:cNvPr id="4" name="Picture 3">
            <a:extLst>
              <a:ext uri="{FF2B5EF4-FFF2-40B4-BE49-F238E27FC236}">
                <a16:creationId xmlns:a16="http://schemas.microsoft.com/office/drawing/2014/main" id="{30A638A5-B550-C9AA-11D2-817FC46FFD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9531" y="3429000"/>
            <a:ext cx="8682446" cy="2372056"/>
          </a:xfrm>
          <a:prstGeom prst="rect">
            <a:avLst/>
          </a:prstGeom>
        </p:spPr>
      </p:pic>
    </p:spTree>
    <p:extLst>
      <p:ext uri="{BB962C8B-B14F-4D97-AF65-F5344CB8AC3E}">
        <p14:creationId xmlns:p14="http://schemas.microsoft.com/office/powerpoint/2010/main" val="3866619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B9EF94-159C-C8EF-22F3-375D2E4841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04BB9C-AAE6-3F6B-E185-6C327C51E337}"/>
              </a:ext>
            </a:extLst>
          </p:cNvPr>
          <p:cNvSpPr>
            <a:spLocks noGrp="1"/>
          </p:cNvSpPr>
          <p:nvPr>
            <p:ph type="title"/>
          </p:nvPr>
        </p:nvSpPr>
        <p:spPr>
          <a:xfrm>
            <a:off x="287384" y="496388"/>
            <a:ext cx="7167153" cy="1051559"/>
          </a:xfrm>
        </p:spPr>
        <p:txBody>
          <a:bodyPr/>
          <a:lstStyle/>
          <a:p>
            <a:r>
              <a:rPr lang="en-US" sz="3200" dirty="0">
                <a:solidFill>
                  <a:srgbClr val="FF0000"/>
                </a:solidFill>
              </a:rPr>
              <a:t>Content</a:t>
            </a:r>
          </a:p>
        </p:txBody>
      </p:sp>
      <p:sp>
        <p:nvSpPr>
          <p:cNvPr id="5" name="TextBox 4">
            <a:extLst>
              <a:ext uri="{FF2B5EF4-FFF2-40B4-BE49-F238E27FC236}">
                <a16:creationId xmlns:a16="http://schemas.microsoft.com/office/drawing/2014/main" id="{88DEE569-3B69-7CD2-ACBF-54E8CA3E8C45}"/>
              </a:ext>
            </a:extLst>
          </p:cNvPr>
          <p:cNvSpPr txBox="1"/>
          <p:nvPr/>
        </p:nvSpPr>
        <p:spPr>
          <a:xfrm>
            <a:off x="792480" y="2613392"/>
            <a:ext cx="8116389" cy="2345322"/>
          </a:xfrm>
          <a:prstGeom prst="rect">
            <a:avLst/>
          </a:prstGeom>
          <a:noFill/>
        </p:spPr>
        <p:txBody>
          <a:bodyPr wrap="square">
            <a:spAutoFit/>
          </a:bodyPr>
          <a:lstStyle/>
          <a:p>
            <a:pPr>
              <a:lnSpc>
                <a:spcPct val="150000"/>
              </a:lnSpc>
            </a:pPr>
            <a:r>
              <a:rPr lang="en-US" sz="2000" b="1" dirty="0">
                <a:solidFill>
                  <a:schemeClr val="bg1"/>
                </a:solidFill>
                <a:latin typeface="Times New Roman" panose="02020603050405020304" pitchFamily="18" charset="0"/>
                <a:cs typeface="Times New Roman" panose="02020603050405020304" pitchFamily="18" charset="0"/>
              </a:rPr>
              <a:t>For example:</a:t>
            </a:r>
            <a:endParaRPr lang="ar-JO" sz="2000" b="1" dirty="0">
              <a:solidFill>
                <a:schemeClr val="bg1"/>
              </a:solidFill>
              <a:latin typeface="Times New Roman" panose="02020603050405020304" pitchFamily="18" charset="0"/>
              <a:cs typeface="Times New Roman" panose="02020603050405020304" pitchFamily="18" charset="0"/>
            </a:endParaRPr>
          </a:p>
          <a:p>
            <a:pPr marL="457200" indent="-457200">
              <a:lnSpc>
                <a:spcPct val="150000"/>
              </a:lnSpc>
              <a:buFont typeface="+mj-lt"/>
              <a:buAutoNum type="arabicPeriod"/>
            </a:pPr>
            <a:r>
              <a:rPr lang="en-US" sz="2000" dirty="0">
                <a:solidFill>
                  <a:schemeClr val="bg1"/>
                </a:solidFill>
                <a:latin typeface="Times New Roman" panose="02020603050405020304" pitchFamily="18" charset="0"/>
                <a:cs typeface="Times New Roman" panose="02020603050405020304" pitchFamily="18" charset="0"/>
              </a:rPr>
              <a:t>Significant concepts and theories are presented.</a:t>
            </a:r>
            <a:endParaRPr lang="ar-JO" sz="2000" dirty="0">
              <a:solidFill>
                <a:schemeClr val="bg1"/>
              </a:solidFill>
              <a:latin typeface="Times New Roman" panose="02020603050405020304" pitchFamily="18" charset="0"/>
              <a:cs typeface="Times New Roman" panose="02020603050405020304" pitchFamily="18" charset="0"/>
            </a:endParaRPr>
          </a:p>
          <a:p>
            <a:pPr marL="457200" indent="-457200">
              <a:lnSpc>
                <a:spcPct val="150000"/>
              </a:lnSpc>
              <a:buFont typeface="+mj-lt"/>
              <a:buAutoNum type="arabicPeriod"/>
            </a:pPr>
            <a:r>
              <a:rPr lang="en-US" sz="2000" dirty="0">
                <a:solidFill>
                  <a:schemeClr val="bg1"/>
                </a:solidFill>
                <a:latin typeface="Times New Roman" panose="02020603050405020304" pitchFamily="18" charset="0"/>
                <a:cs typeface="Times New Roman" panose="02020603050405020304" pitchFamily="18" charset="0"/>
              </a:rPr>
              <a:t>Concepts and theories are used appropriately for analysis.</a:t>
            </a:r>
            <a:endParaRPr lang="ar-JO" sz="2000" dirty="0">
              <a:solidFill>
                <a:schemeClr val="bg1"/>
              </a:solidFill>
              <a:latin typeface="Times New Roman" panose="02020603050405020304" pitchFamily="18" charset="0"/>
              <a:cs typeface="Times New Roman" panose="02020603050405020304" pitchFamily="18" charset="0"/>
            </a:endParaRPr>
          </a:p>
          <a:p>
            <a:pPr marL="457200" indent="-457200">
              <a:lnSpc>
                <a:spcPct val="150000"/>
              </a:lnSpc>
              <a:buFont typeface="+mj-lt"/>
              <a:buAutoNum type="arabicPeriod"/>
            </a:pPr>
            <a:r>
              <a:rPr lang="en-US" sz="2000" dirty="0">
                <a:solidFill>
                  <a:schemeClr val="bg1"/>
                </a:solidFill>
                <a:latin typeface="Times New Roman" panose="02020603050405020304" pitchFamily="18" charset="0"/>
                <a:cs typeface="Times New Roman" panose="02020603050405020304" pitchFamily="18" charset="0"/>
              </a:rPr>
              <a:t>Content reflects current research.</a:t>
            </a:r>
            <a:endParaRPr lang="ar-JO" sz="2000" dirty="0">
              <a:solidFill>
                <a:schemeClr val="bg1"/>
              </a:solidFill>
              <a:latin typeface="Times New Roman" panose="02020603050405020304" pitchFamily="18" charset="0"/>
              <a:cs typeface="Times New Roman" panose="02020603050405020304" pitchFamily="18" charset="0"/>
            </a:endParaRPr>
          </a:p>
          <a:p>
            <a:pPr marL="457200" indent="-457200">
              <a:lnSpc>
                <a:spcPct val="150000"/>
              </a:lnSpc>
              <a:buFont typeface="+mj-lt"/>
              <a:buAutoNum type="arabicPeriod"/>
            </a:pPr>
            <a:r>
              <a:rPr lang="en-US" sz="2000" dirty="0">
                <a:solidFill>
                  <a:schemeClr val="bg1"/>
                </a:solidFill>
                <a:latin typeface="Times New Roman" panose="02020603050405020304" pitchFamily="18" charset="0"/>
                <a:cs typeface="Times New Roman" panose="02020603050405020304" pitchFamily="18" charset="0"/>
              </a:rPr>
              <a:t>Hypotheses, conclusions, and decisions </a:t>
            </a:r>
            <a:r>
              <a:rPr lang="en-US" dirty="0"/>
              <a:t>are supported</a:t>
            </a:r>
          </a:p>
        </p:txBody>
      </p:sp>
    </p:spTree>
    <p:extLst>
      <p:ext uri="{BB962C8B-B14F-4D97-AF65-F5344CB8AC3E}">
        <p14:creationId xmlns:p14="http://schemas.microsoft.com/office/powerpoint/2010/main" val="972249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7F1CD6-6B15-5656-8AB5-1620FE5184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DD4AB9-80FD-1D12-59D6-64337B73118E}"/>
              </a:ext>
            </a:extLst>
          </p:cNvPr>
          <p:cNvSpPr>
            <a:spLocks noGrp="1"/>
          </p:cNvSpPr>
          <p:nvPr>
            <p:ph type="title"/>
          </p:nvPr>
        </p:nvSpPr>
        <p:spPr>
          <a:xfrm>
            <a:off x="287384" y="496388"/>
            <a:ext cx="7167153" cy="1051559"/>
          </a:xfrm>
        </p:spPr>
        <p:txBody>
          <a:bodyPr/>
          <a:lstStyle/>
          <a:p>
            <a:r>
              <a:rPr lang="en-US" sz="3200" dirty="0">
                <a:solidFill>
                  <a:srgbClr val="FF0000"/>
                </a:solidFill>
              </a:rPr>
              <a:t>Organization</a:t>
            </a:r>
          </a:p>
        </p:txBody>
      </p:sp>
      <p:sp>
        <p:nvSpPr>
          <p:cNvPr id="5" name="TextBox 4">
            <a:extLst>
              <a:ext uri="{FF2B5EF4-FFF2-40B4-BE49-F238E27FC236}">
                <a16:creationId xmlns:a16="http://schemas.microsoft.com/office/drawing/2014/main" id="{4585961E-FA60-66A9-E139-57CEC18A11BB}"/>
              </a:ext>
            </a:extLst>
          </p:cNvPr>
          <p:cNvSpPr txBox="1"/>
          <p:nvPr/>
        </p:nvSpPr>
        <p:spPr>
          <a:xfrm>
            <a:off x="792480" y="2613392"/>
            <a:ext cx="8116389" cy="3075201"/>
          </a:xfrm>
          <a:prstGeom prst="rect">
            <a:avLst/>
          </a:prstGeom>
          <a:noFill/>
        </p:spPr>
        <p:txBody>
          <a:bodyPr wrap="square">
            <a:spAutoFit/>
          </a:bodyPr>
          <a:lstStyle/>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Content is organized logically.</a:t>
            </a:r>
          </a:p>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Ideas are presented in a logical sequence.</a:t>
            </a:r>
          </a:p>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Paragraph structure is appropriate.</a:t>
            </a:r>
          </a:p>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Headings are used appropriately to indicate new content </a:t>
            </a:r>
            <a:r>
              <a:rPr kumimoji="0" lang="en-US" sz="20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areas.</a:t>
            </a:r>
            <a:r>
              <a:rPr kumimoji="0" lang="en-US" sz="2000" i="0" u="none" strike="noStrike" kern="1200" cap="none" spc="0" normalizeH="0" baseline="0" noProof="0" dirty="0" err="1">
                <a:ln>
                  <a:noFill/>
                </a:ln>
                <a:solidFill>
                  <a:srgbClr val="FFFFFF"/>
                </a:solidFill>
                <a:effectLst/>
                <a:uLnTx/>
                <a:uFillTx/>
                <a:latin typeface="Franklin Gothic Book"/>
                <a:ea typeface="+mn-ea"/>
                <a:cs typeface="+mn-cs"/>
              </a:rPr>
              <a:t>are</a:t>
            </a:r>
            <a:r>
              <a:rPr kumimoji="0" lang="en-US" sz="2000" i="0" u="none" strike="noStrike" kern="1200" cap="none" spc="0" normalizeH="0" baseline="0" noProof="0" dirty="0">
                <a:ln>
                  <a:noFill/>
                </a:ln>
                <a:solidFill>
                  <a:srgbClr val="FFFFFF"/>
                </a:solidFill>
                <a:effectLst/>
                <a:uLnTx/>
                <a:uFillTx/>
                <a:latin typeface="Franklin Gothic Book"/>
                <a:ea typeface="+mn-ea"/>
                <a:cs typeface="+mn-cs"/>
              </a:rPr>
              <a:t> supported</a:t>
            </a:r>
          </a:p>
        </p:txBody>
      </p:sp>
    </p:spTree>
    <p:extLst>
      <p:ext uri="{BB962C8B-B14F-4D97-AF65-F5344CB8AC3E}">
        <p14:creationId xmlns:p14="http://schemas.microsoft.com/office/powerpoint/2010/main" val="4179268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622B83-C04B-2716-9D1C-FE0B12A770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B779B3-1DBD-7860-525A-8A155DF72A66}"/>
              </a:ext>
            </a:extLst>
          </p:cNvPr>
          <p:cNvSpPr>
            <a:spLocks noGrp="1"/>
          </p:cNvSpPr>
          <p:nvPr>
            <p:ph type="title"/>
          </p:nvPr>
        </p:nvSpPr>
        <p:spPr>
          <a:xfrm>
            <a:off x="287384" y="496388"/>
            <a:ext cx="7167153" cy="1051559"/>
          </a:xfrm>
        </p:spPr>
        <p:txBody>
          <a:bodyPr/>
          <a:lstStyle/>
          <a:p>
            <a:r>
              <a:rPr lang="en-US" sz="3200" dirty="0">
                <a:solidFill>
                  <a:srgbClr val="FF0000"/>
                </a:solidFill>
              </a:rPr>
              <a:t>Process</a:t>
            </a:r>
          </a:p>
        </p:txBody>
      </p:sp>
      <p:sp>
        <p:nvSpPr>
          <p:cNvPr id="5" name="TextBox 4">
            <a:extLst>
              <a:ext uri="{FF2B5EF4-FFF2-40B4-BE49-F238E27FC236}">
                <a16:creationId xmlns:a16="http://schemas.microsoft.com/office/drawing/2014/main" id="{3BCF6A92-2088-C922-93BD-368792B6A4E3}"/>
              </a:ext>
            </a:extLst>
          </p:cNvPr>
          <p:cNvSpPr txBox="1"/>
          <p:nvPr/>
        </p:nvSpPr>
        <p:spPr>
          <a:xfrm>
            <a:off x="452845" y="2918192"/>
            <a:ext cx="9474926" cy="3267561"/>
          </a:xfrm>
          <a:prstGeom prst="rect">
            <a:avLst/>
          </a:prstGeom>
          <a:noFill/>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US" sz="2000" dirty="0">
                <a:solidFill>
                  <a:schemeClr val="bg1"/>
                </a:solidFill>
                <a:latin typeface="Times New Roman" panose="02020603050405020304" pitchFamily="18" charset="0"/>
                <a:cs typeface="Times New Roman" panose="02020603050405020304" pitchFamily="18" charset="0"/>
              </a:rPr>
              <a:t>Process used to arrive at solutions, approaches, decisions, and so forth is adequate. </a:t>
            </a:r>
            <a:endParaRPr lang="ar-JO" sz="2000" dirty="0">
              <a:solidFill>
                <a:schemeClr val="bg1"/>
              </a:solidFill>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US" sz="2000" dirty="0">
                <a:solidFill>
                  <a:schemeClr val="bg1"/>
                </a:solidFill>
                <a:latin typeface="Times New Roman" panose="02020603050405020304" pitchFamily="18" charset="0"/>
                <a:cs typeface="Times New Roman" panose="02020603050405020304" pitchFamily="18" charset="0"/>
              </a:rPr>
              <a:t>Consequences of decisions are considered and weighed. </a:t>
            </a:r>
            <a:endParaRPr lang="ar-JO" sz="2000" dirty="0">
              <a:solidFill>
                <a:schemeClr val="bg1"/>
              </a:solidFill>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US" sz="2000" dirty="0">
                <a:solidFill>
                  <a:schemeClr val="bg1"/>
                </a:solidFill>
                <a:latin typeface="Times New Roman" panose="02020603050405020304" pitchFamily="18" charset="0"/>
                <a:cs typeface="Times New Roman" panose="02020603050405020304" pitchFamily="18" charset="0"/>
              </a:rPr>
              <a:t>Sound rationale is provided based on theory and research as appropriate. </a:t>
            </a:r>
            <a:endParaRPr lang="ar-JO" sz="2000" dirty="0">
              <a:solidFill>
                <a:schemeClr val="bg1"/>
              </a:solidFill>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US" sz="2000" dirty="0">
                <a:solidFill>
                  <a:schemeClr val="bg1"/>
                </a:solidFill>
                <a:latin typeface="Times New Roman" panose="02020603050405020304" pitchFamily="18" charset="0"/>
                <a:cs typeface="Times New Roman" panose="02020603050405020304" pitchFamily="18" charset="0"/>
              </a:rPr>
              <a:t>For papers analyzing issues, rationale supports the position taken.</a:t>
            </a:r>
            <a:endParaRPr lang="ar-JO" sz="2000" dirty="0">
              <a:solidFill>
                <a:schemeClr val="bg1"/>
              </a:solidFill>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US" sz="2000" dirty="0">
                <a:solidFill>
                  <a:schemeClr val="bg1"/>
                </a:solidFill>
                <a:latin typeface="Times New Roman" panose="02020603050405020304" pitchFamily="18" charset="0"/>
                <a:cs typeface="Times New Roman" panose="02020603050405020304" pitchFamily="18" charset="0"/>
              </a:rPr>
              <a:t>Multiple perspectives and new approaches are considered. </a:t>
            </a:r>
            <a:endParaRPr lang="ar-JO" sz="2000" dirty="0">
              <a:solidFill>
                <a:schemeClr val="bg1"/>
              </a:solidFill>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US" sz="2000" dirty="0">
                <a:solidFill>
                  <a:schemeClr val="bg1"/>
                </a:solidFill>
                <a:latin typeface="Times New Roman" panose="02020603050405020304" pitchFamily="18" charset="0"/>
                <a:cs typeface="Times New Roman" panose="02020603050405020304" pitchFamily="18" charset="0"/>
              </a:rPr>
              <a:t>Ideas are described clearly. </a:t>
            </a:r>
            <a:endParaRPr lang="ar-JO" sz="2000" dirty="0">
              <a:solidFill>
                <a:schemeClr val="bg1"/>
              </a:solidFill>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US" sz="2000" dirty="0">
                <a:solidFill>
                  <a:schemeClr val="bg1"/>
                </a:solidFill>
                <a:latin typeface="Times New Roman" panose="02020603050405020304" pitchFamily="18" charset="0"/>
                <a:cs typeface="Times New Roman" panose="02020603050405020304" pitchFamily="18" charset="0"/>
              </a:rPr>
              <a:t>Sentence structure is clear.</a:t>
            </a:r>
            <a:r>
              <a:rPr kumimoji="0" lang="en-US" sz="20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are supported</a:t>
            </a:r>
          </a:p>
        </p:txBody>
      </p:sp>
    </p:spTree>
    <p:extLst>
      <p:ext uri="{BB962C8B-B14F-4D97-AF65-F5344CB8AC3E}">
        <p14:creationId xmlns:p14="http://schemas.microsoft.com/office/powerpoint/2010/main" val="190456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6C772-FC77-4D75-E092-2BF4CB71B4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106539-D751-837D-3CEE-CD6FFBA0ADB6}"/>
              </a:ext>
            </a:extLst>
          </p:cNvPr>
          <p:cNvSpPr>
            <a:spLocks noGrp="1"/>
          </p:cNvSpPr>
          <p:nvPr>
            <p:ph type="title"/>
          </p:nvPr>
        </p:nvSpPr>
        <p:spPr>
          <a:xfrm>
            <a:off x="287384" y="496388"/>
            <a:ext cx="7167153" cy="1051559"/>
          </a:xfrm>
        </p:spPr>
        <p:txBody>
          <a:bodyPr/>
          <a:lstStyle/>
          <a:p>
            <a:r>
              <a:rPr lang="en-US" sz="3200" dirty="0">
                <a:solidFill>
                  <a:srgbClr val="FF0000"/>
                </a:solidFill>
              </a:rPr>
              <a:t>Writing Style</a:t>
            </a:r>
          </a:p>
        </p:txBody>
      </p:sp>
      <p:sp>
        <p:nvSpPr>
          <p:cNvPr id="13" name="TextBox 12">
            <a:extLst>
              <a:ext uri="{FF2B5EF4-FFF2-40B4-BE49-F238E27FC236}">
                <a16:creationId xmlns:a16="http://schemas.microsoft.com/office/drawing/2014/main" id="{1F88859A-A022-D7E7-C504-13C19BE16935}"/>
              </a:ext>
            </a:extLst>
          </p:cNvPr>
          <p:cNvSpPr txBox="1"/>
          <p:nvPr/>
        </p:nvSpPr>
        <p:spPr>
          <a:xfrm>
            <a:off x="409303" y="2437119"/>
            <a:ext cx="8847908" cy="3754874"/>
          </a:xfrm>
          <a:prstGeom prst="rect">
            <a:avLst/>
          </a:prstGeom>
          <a:noFill/>
        </p:spPr>
        <p:txBody>
          <a:bodyPr wrap="square">
            <a:spAutoFit/>
          </a:bodyPr>
          <a:lstStyle/>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Writing Style</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Ideas are described clearly.</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Sentence structure is clear.</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There are no grammatical errors.</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There are no spelling errors.</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Appropriate punctuation is used.</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Writing does not reveal bias related to gender, sexual orientation, racial or ethnic </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identity, or disabilities.</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Length of paper is consistent with requirements.</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References are cited appropriately throughout paper.</a:t>
            </a:r>
          </a:p>
          <a:p>
            <a:pPr marL="285750" indent="-285750">
              <a:buFont typeface="Wingdings" panose="05000000000000000000" pitchFamily="2" charset="2"/>
              <a:buChar char="q"/>
            </a:pPr>
            <a:r>
              <a:rPr lang="en-US" sz="2000" dirty="0">
                <a:solidFill>
                  <a:schemeClr val="bg1"/>
                </a:solidFill>
                <a:latin typeface="Times New Roman" panose="02020603050405020304" pitchFamily="18" charset="0"/>
                <a:cs typeface="Times New Roman" panose="02020603050405020304" pitchFamily="18" charset="0"/>
              </a:rPr>
              <a:t>References are cited accurately according to require format.</a:t>
            </a:r>
            <a:r>
              <a:rPr lang="en-US" sz="2000" dirty="0"/>
              <a:t>to required format.</a:t>
            </a:r>
            <a:r>
              <a:rPr lang="en-US" sz="2000" dirty="0">
                <a:solidFill>
                  <a:schemeClr val="bg1"/>
                </a:solidFill>
                <a:latin typeface="Times New Roman" panose="02020603050405020304" pitchFamily="18" charset="0"/>
                <a:cs typeface="Times New Roman" panose="02020603050405020304" pitchFamily="18" charset="0"/>
              </a:rPr>
              <a:t> </a:t>
            </a:r>
            <a:r>
              <a:rPr lang="en-US" dirty="0"/>
              <a:t>to required format.to required format.</a:t>
            </a:r>
          </a:p>
        </p:txBody>
      </p:sp>
    </p:spTree>
    <p:extLst>
      <p:ext uri="{BB962C8B-B14F-4D97-AF65-F5344CB8AC3E}">
        <p14:creationId xmlns:p14="http://schemas.microsoft.com/office/powerpoint/2010/main" val="3326085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52BEB-D3E1-352E-891B-E6EB531A21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0EA991-25EF-7573-A899-E530C57A91C4}"/>
              </a:ext>
            </a:extLst>
          </p:cNvPr>
          <p:cNvSpPr>
            <a:spLocks noGrp="1"/>
          </p:cNvSpPr>
          <p:nvPr>
            <p:ph type="title"/>
          </p:nvPr>
        </p:nvSpPr>
        <p:spPr>
          <a:xfrm>
            <a:off x="287384" y="496388"/>
            <a:ext cx="7167153" cy="1051559"/>
          </a:xfrm>
        </p:spPr>
        <p:txBody>
          <a:bodyPr/>
          <a:lstStyle/>
          <a:p>
            <a:r>
              <a:rPr lang="en-US" sz="3200" dirty="0">
                <a:solidFill>
                  <a:srgbClr val="FF0000"/>
                </a:solidFill>
              </a:rPr>
              <a:t>Suggestions for Assessing and Grading Written Assignments</a:t>
            </a:r>
          </a:p>
        </p:txBody>
      </p:sp>
      <p:sp>
        <p:nvSpPr>
          <p:cNvPr id="4" name="TextBox 3">
            <a:extLst>
              <a:ext uri="{FF2B5EF4-FFF2-40B4-BE49-F238E27FC236}">
                <a16:creationId xmlns:a16="http://schemas.microsoft.com/office/drawing/2014/main" id="{352E38D4-64D3-4518-9602-1AE44522762C}"/>
              </a:ext>
            </a:extLst>
          </p:cNvPr>
          <p:cNvSpPr txBox="1"/>
          <p:nvPr/>
        </p:nvSpPr>
        <p:spPr>
          <a:xfrm>
            <a:off x="287384" y="2356736"/>
            <a:ext cx="9840685" cy="3782061"/>
          </a:xfrm>
          <a:prstGeom prst="rect">
            <a:avLst/>
          </a:prstGeom>
          <a:noFill/>
        </p:spPr>
        <p:txBody>
          <a:bodyPr wrap="square">
            <a:spAutoFit/>
          </a:bodyPr>
          <a:lstStyle/>
          <a:p>
            <a:pPr>
              <a:lnSpc>
                <a:spcPct val="150000"/>
              </a:lnSpc>
              <a:buFont typeface="+mj-lt"/>
              <a:buAutoNum type="arabicPeriod"/>
            </a:pPr>
            <a:r>
              <a:rPr lang="en-US" b="1" dirty="0">
                <a:solidFill>
                  <a:schemeClr val="bg1"/>
                </a:solidFill>
                <a:latin typeface="Times New Roman" panose="02020603050405020304" pitchFamily="18" charset="0"/>
                <a:cs typeface="Times New Roman" panose="02020603050405020304" pitchFamily="18" charset="0"/>
              </a:rPr>
              <a:t>Align with Learning Outcomes</a:t>
            </a: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Ensure assignments are designed to meet specific course objectives, avoiding tasks that don't contribute to the intended learning goals. </a:t>
            </a:r>
          </a:p>
          <a:p>
            <a:pPr>
              <a:lnSpc>
                <a:spcPct val="150000"/>
              </a:lnSpc>
              <a:buFont typeface="+mj-lt"/>
              <a:buAutoNum type="arabicPeriod"/>
            </a:pPr>
            <a:r>
              <a:rPr lang="en-US" b="1" dirty="0">
                <a:solidFill>
                  <a:schemeClr val="bg1"/>
                </a:solidFill>
                <a:latin typeface="Times New Roman" panose="02020603050405020304" pitchFamily="18" charset="0"/>
                <a:cs typeface="Times New Roman" panose="02020603050405020304" pitchFamily="18" charset="0"/>
              </a:rPr>
              <a:t>Limit Repetitive Assignments</a:t>
            </a: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Avoid excessive tasks like multiple drafts unless essential for achieving course objectives or addressing individual learning needs.</a:t>
            </a:r>
          </a:p>
          <a:p>
            <a:pPr>
              <a:lnSpc>
                <a:spcPct val="150000"/>
              </a:lnSpc>
              <a:buFont typeface="+mj-lt"/>
              <a:buAutoNum type="arabicPeriod"/>
            </a:pPr>
            <a:r>
              <a:rPr lang="en-US" b="1" dirty="0">
                <a:solidFill>
                  <a:schemeClr val="bg1"/>
                </a:solidFill>
                <a:latin typeface="Times New Roman" panose="02020603050405020304" pitchFamily="18" charset="0"/>
                <a:cs typeface="Times New Roman" panose="02020603050405020304" pitchFamily="18" charset="0"/>
              </a:rPr>
              <a:t>Encourage Critical Analysis</a:t>
            </a: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Design assignments that promote critical thinking and synthesis, rather than mere summarization of literature or class discussions.</a:t>
            </a:r>
          </a:p>
        </p:txBody>
      </p:sp>
    </p:spTree>
    <p:extLst>
      <p:ext uri="{BB962C8B-B14F-4D97-AF65-F5344CB8AC3E}">
        <p14:creationId xmlns:p14="http://schemas.microsoft.com/office/powerpoint/2010/main" val="1677582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9E983-AAE6-ED28-384B-AB55BEBA4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08EFCE-8522-029D-A63F-F9F5EE1755CF}"/>
              </a:ext>
            </a:extLst>
          </p:cNvPr>
          <p:cNvSpPr>
            <a:spLocks noGrp="1"/>
          </p:cNvSpPr>
          <p:nvPr>
            <p:ph type="title"/>
          </p:nvPr>
        </p:nvSpPr>
        <p:spPr>
          <a:xfrm>
            <a:off x="287384" y="496388"/>
            <a:ext cx="7167153" cy="1051559"/>
          </a:xfrm>
        </p:spPr>
        <p:txBody>
          <a:bodyPr/>
          <a:lstStyle/>
          <a:p>
            <a:r>
              <a:rPr lang="en-US" sz="3200" dirty="0">
                <a:solidFill>
                  <a:srgbClr val="FF0000"/>
                </a:solidFill>
              </a:rPr>
              <a:t>Suggestions for Assessing and Grading Written Assignments</a:t>
            </a:r>
          </a:p>
        </p:txBody>
      </p:sp>
      <p:sp>
        <p:nvSpPr>
          <p:cNvPr id="4" name="TextBox 3">
            <a:extLst>
              <a:ext uri="{FF2B5EF4-FFF2-40B4-BE49-F238E27FC236}">
                <a16:creationId xmlns:a16="http://schemas.microsoft.com/office/drawing/2014/main" id="{D8747364-A637-1F1F-8A7C-8B63E4E01085}"/>
              </a:ext>
            </a:extLst>
          </p:cNvPr>
          <p:cNvSpPr txBox="1"/>
          <p:nvPr/>
        </p:nvSpPr>
        <p:spPr>
          <a:xfrm>
            <a:off x="452848" y="2905376"/>
            <a:ext cx="9614262" cy="2535566"/>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tabLst/>
              <a:defRPr/>
            </a:pPr>
            <a:r>
              <a:rPr kumimoji="0" lang="ar-JO"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4</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.Provide Clear Instructions</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Offer detailed guidelines on the assignment's purpose, format, and grading criteria, including a scoring rubric shared before writing begins. </a:t>
            </a:r>
          </a:p>
          <a:p>
            <a:pPr marL="0" marR="0" lvl="0" indent="0" algn="l" defTabSz="914400" rtl="0" eaLnBrk="1" fontAlgn="auto" latinLnBrk="0" hangingPunct="1">
              <a:lnSpc>
                <a:spcPct val="150000"/>
              </a:lnSpc>
              <a:spcBef>
                <a:spcPts val="0"/>
              </a:spcBef>
              <a:spcAft>
                <a:spcPts val="0"/>
              </a:spcAft>
              <a:buClrTx/>
              <a:buSzTx/>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5.Incorporate Drafts with Feedback</a:t>
            </a:r>
            <a:b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Require students to submit drafts with specified due dates, providing prompt, constructive feedback to guide revisions.</a:t>
            </a:r>
          </a:p>
        </p:txBody>
      </p:sp>
    </p:spTree>
    <p:extLst>
      <p:ext uri="{BB962C8B-B14F-4D97-AF65-F5344CB8AC3E}">
        <p14:creationId xmlns:p14="http://schemas.microsoft.com/office/powerpoint/2010/main" val="2348110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57826-11BB-C807-DEC3-3C0869727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F5190E-1BF1-8321-6D87-5E9CDA835BD8}"/>
              </a:ext>
            </a:extLst>
          </p:cNvPr>
          <p:cNvSpPr>
            <a:spLocks noGrp="1"/>
          </p:cNvSpPr>
          <p:nvPr>
            <p:ph type="title"/>
          </p:nvPr>
        </p:nvSpPr>
        <p:spPr>
          <a:xfrm>
            <a:off x="594360" y="189572"/>
            <a:ext cx="6787747" cy="1593507"/>
          </a:xfrm>
        </p:spPr>
        <p:txBody>
          <a:bodyPr/>
          <a:lstStyle/>
          <a:p>
            <a:r>
              <a:rPr lang="en-US" dirty="0">
                <a:solidFill>
                  <a:srgbClr val="FF0000"/>
                </a:solidFill>
                <a:latin typeface="Times New Roman" panose="02020603050405020304" pitchFamily="18" charset="0"/>
                <a:cs typeface="Times New Roman" panose="02020603050405020304" pitchFamily="18" charset="0"/>
              </a:rPr>
              <a:t>Objectives</a:t>
            </a:r>
          </a:p>
        </p:txBody>
      </p:sp>
      <p:sp>
        <p:nvSpPr>
          <p:cNvPr id="3" name="Text Placeholder 2">
            <a:extLst>
              <a:ext uri="{FF2B5EF4-FFF2-40B4-BE49-F238E27FC236}">
                <a16:creationId xmlns:a16="http://schemas.microsoft.com/office/drawing/2014/main" id="{C3A58681-C0E4-2095-19EC-5638CCF6FD03}"/>
              </a:ext>
            </a:extLst>
          </p:cNvPr>
          <p:cNvSpPr>
            <a:spLocks noGrp="1"/>
          </p:cNvSpPr>
          <p:nvPr>
            <p:ph sz="quarter" idx="13"/>
          </p:nvPr>
        </p:nvSpPr>
        <p:spPr>
          <a:xfrm>
            <a:off x="383177" y="2281238"/>
            <a:ext cx="9083040" cy="3709987"/>
          </a:xfrm>
        </p:spPr>
        <p:txBody>
          <a:bodyPr tIns="457200">
            <a:normAutofit fontScale="92500" lnSpcReduction="20000"/>
          </a:bodyPr>
          <a:lstStyle/>
          <a:p>
            <a:pPr marL="0" indent="0" algn="just">
              <a:buNone/>
            </a:pPr>
            <a:r>
              <a:rPr lang="en-US" sz="2600" dirty="0">
                <a:solidFill>
                  <a:schemeClr val="bg1"/>
                </a:solidFill>
                <a:latin typeface="Times New Roman" panose="02020603050405020304" pitchFamily="18" charset="0"/>
                <a:cs typeface="Times New Roman" panose="02020603050405020304" pitchFamily="18" charset="0"/>
              </a:rPr>
              <a:t>At the end of group discussion each candidate will be able to:</a:t>
            </a:r>
          </a:p>
          <a:p>
            <a:pPr marL="457200" indent="-457200" algn="just">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Illustrate written assignments</a:t>
            </a:r>
          </a:p>
          <a:p>
            <a:pPr marL="457200" indent="-457200" algn="just">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Discuss purposes of written assignments</a:t>
            </a:r>
          </a:p>
          <a:p>
            <a:pPr marL="457200" indent="-457200" algn="just">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Differentiate between different types of written assignment </a:t>
            </a:r>
          </a:p>
          <a:p>
            <a:pPr marL="457200" indent="-457200" algn="just">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Apply criteria for assessing papers and other written assignment</a:t>
            </a:r>
          </a:p>
          <a:p>
            <a:pPr marL="457200" indent="-457200" algn="just">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Utilize rubric outline as a guidance for assessing written assignment </a:t>
            </a:r>
          </a:p>
          <a:p>
            <a:pPr marL="457200" indent="-457200" algn="just">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Discuss suggestion for assessing and grading written assignment </a:t>
            </a:r>
          </a:p>
        </p:txBody>
      </p:sp>
    </p:spTree>
    <p:extLst>
      <p:ext uri="{BB962C8B-B14F-4D97-AF65-F5344CB8AC3E}">
        <p14:creationId xmlns:p14="http://schemas.microsoft.com/office/powerpoint/2010/main" val="2543078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F32978-957C-1980-ECBA-3A4FAE26F3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859526-81A3-DDC8-5681-BA5FFA66CE4F}"/>
              </a:ext>
            </a:extLst>
          </p:cNvPr>
          <p:cNvSpPr>
            <a:spLocks noGrp="1"/>
          </p:cNvSpPr>
          <p:nvPr>
            <p:ph type="title"/>
          </p:nvPr>
        </p:nvSpPr>
        <p:spPr>
          <a:xfrm>
            <a:off x="287384" y="496388"/>
            <a:ext cx="7167153" cy="1051559"/>
          </a:xfrm>
        </p:spPr>
        <p:txBody>
          <a:bodyPr/>
          <a:lstStyle/>
          <a:p>
            <a:r>
              <a:rPr lang="en-US" sz="3200" dirty="0">
                <a:solidFill>
                  <a:srgbClr val="FF0000"/>
                </a:solidFill>
              </a:rPr>
              <a:t>Suggestions for Assessing and Grading Written Assignments</a:t>
            </a:r>
          </a:p>
        </p:txBody>
      </p:sp>
      <p:sp>
        <p:nvSpPr>
          <p:cNvPr id="5" name="Rectangle 2">
            <a:extLst>
              <a:ext uri="{FF2B5EF4-FFF2-40B4-BE49-F238E27FC236}">
                <a16:creationId xmlns:a16="http://schemas.microsoft.com/office/drawing/2014/main" id="{02FF8B74-B1D0-525D-4437-92F4253798D0}"/>
              </a:ext>
            </a:extLst>
          </p:cNvPr>
          <p:cNvSpPr>
            <a:spLocks noChangeArrowheads="1"/>
          </p:cNvSpPr>
          <p:nvPr/>
        </p:nvSpPr>
        <p:spPr bwMode="auto">
          <a:xfrm>
            <a:off x="524965" y="2581090"/>
            <a:ext cx="10308498" cy="3780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tabLst/>
            </a:pPr>
            <a:r>
              <a:rPr kumimoji="0" lang="en-US" altLang="en-US" sz="1800" b="1" i="0" u="none" strike="noStrike" cap="none" normalizeH="0" baseline="0" dirty="0">
                <a:ln>
                  <a:noFill/>
                </a:ln>
                <a:solidFill>
                  <a:schemeClr val="bg1"/>
                </a:solidFill>
                <a:effectLst/>
                <a:latin typeface="Arial" panose="020B0604020202020204" pitchFamily="34" charset="0"/>
              </a:rPr>
              <a:t>6.Develop Specific Assessment Criteria</a:t>
            </a:r>
            <a:br>
              <a:rPr kumimoji="0" lang="en-US" altLang="en-US" sz="1800" b="0" i="0" u="none" strike="noStrike" cap="none" normalizeH="0" baseline="0" dirty="0">
                <a:ln>
                  <a:noFill/>
                </a:ln>
                <a:solidFill>
                  <a:schemeClr val="bg1"/>
                </a:solidFill>
                <a:effectLst/>
                <a:latin typeface="Arial" panose="020B0604020202020204" pitchFamily="34" charset="0"/>
              </a:rPr>
            </a:br>
            <a:r>
              <a:rPr kumimoji="0" lang="en-US" altLang="en-US" sz="1800" b="0" i="0" u="none" strike="noStrike" cap="none" normalizeH="0" baseline="0" dirty="0">
                <a:ln>
                  <a:noFill/>
                </a:ln>
                <a:solidFill>
                  <a:schemeClr val="bg1"/>
                </a:solidFill>
                <a:effectLst/>
                <a:latin typeface="Arial" panose="020B0604020202020204" pitchFamily="34" charset="0"/>
              </a:rPr>
              <a:t>Establish clear criteria related to content quality, organization, argument development, and writing style elements such as clarity, grammar, and referencing accuracy. </a:t>
            </a:r>
          </a:p>
          <a:p>
            <a:pPr marL="0" marR="0" lvl="0" indent="0" algn="l" defTabSz="914400" rtl="0" eaLnBrk="0" fontAlgn="base" latinLnBrk="0" hangingPunct="0">
              <a:lnSpc>
                <a:spcPct val="150000"/>
              </a:lnSpc>
              <a:spcBef>
                <a:spcPct val="0"/>
              </a:spcBef>
              <a:spcAft>
                <a:spcPct val="0"/>
              </a:spcAft>
              <a:buClrTx/>
              <a:buSzTx/>
              <a:tabLst/>
            </a:pPr>
            <a:r>
              <a:rPr kumimoji="0" lang="en-US" altLang="en-US" sz="1800" b="1" i="0" u="none" strike="noStrike" cap="none" normalizeH="0" baseline="0" dirty="0">
                <a:ln>
                  <a:noFill/>
                </a:ln>
                <a:solidFill>
                  <a:schemeClr val="bg1"/>
                </a:solidFill>
                <a:effectLst/>
                <a:latin typeface="Arial" panose="020B0604020202020204" pitchFamily="34" charset="0"/>
              </a:rPr>
              <a:t>7.Focus on Rationale in Analytical Papers</a:t>
            </a:r>
            <a:br>
              <a:rPr kumimoji="0" lang="en-US" altLang="en-US" sz="1800" b="0" i="0" u="none" strike="noStrike" cap="none" normalizeH="0" baseline="0" dirty="0">
                <a:ln>
                  <a:noFill/>
                </a:ln>
                <a:solidFill>
                  <a:schemeClr val="bg1"/>
                </a:solidFill>
                <a:effectLst/>
                <a:latin typeface="Arial" panose="020B0604020202020204" pitchFamily="34" charset="0"/>
              </a:rPr>
            </a:br>
            <a:r>
              <a:rPr kumimoji="0" lang="en-US" altLang="en-US" sz="1800" b="0" i="0" u="none" strike="noStrike" cap="none" normalizeH="0" baseline="0" dirty="0">
                <a:ln>
                  <a:noFill/>
                </a:ln>
                <a:solidFill>
                  <a:schemeClr val="bg1"/>
                </a:solidFill>
                <a:effectLst/>
                <a:latin typeface="Arial" panose="020B0604020202020204" pitchFamily="34" charset="0"/>
              </a:rPr>
              <a:t>In assignments analyzing issues, emphasize the quality of the rationale supporting the position taken, rather than the position itself.</a:t>
            </a:r>
          </a:p>
          <a:p>
            <a:pPr marL="0" marR="0" lvl="0" indent="0" algn="l" defTabSz="914400" rtl="0" eaLnBrk="0" fontAlgn="base" latinLnBrk="0" hangingPunct="0">
              <a:lnSpc>
                <a:spcPct val="150000"/>
              </a:lnSpc>
              <a:spcBef>
                <a:spcPct val="0"/>
              </a:spcBef>
              <a:spcAft>
                <a:spcPct val="0"/>
              </a:spcAft>
              <a:buClrTx/>
              <a:buSzTx/>
              <a:tabLst/>
            </a:pPr>
            <a:r>
              <a:rPr kumimoji="0" lang="en-US" altLang="en-US" sz="1800" b="1" i="0" u="none" strike="noStrike" cap="none" normalizeH="0" baseline="0" dirty="0">
                <a:ln>
                  <a:noFill/>
                </a:ln>
                <a:solidFill>
                  <a:schemeClr val="bg1"/>
                </a:solidFill>
                <a:effectLst/>
                <a:latin typeface="Arial" panose="020B0604020202020204" pitchFamily="34" charset="0"/>
              </a:rPr>
              <a:t>8.Grade Anonymously</a:t>
            </a:r>
            <a:br>
              <a:rPr kumimoji="0" lang="en-US" altLang="en-US" sz="1800" b="0" i="0" u="none" strike="noStrike" cap="none" normalizeH="0" baseline="0" dirty="0">
                <a:ln>
                  <a:noFill/>
                </a:ln>
                <a:solidFill>
                  <a:schemeClr val="bg1"/>
                </a:solidFill>
                <a:effectLst/>
                <a:latin typeface="Arial" panose="020B0604020202020204" pitchFamily="34" charset="0"/>
              </a:rPr>
            </a:br>
            <a:r>
              <a:rPr kumimoji="0" lang="en-US" altLang="en-US" sz="1800" b="0" i="0" u="none" strike="noStrike" cap="none" normalizeH="0" baseline="0" dirty="0">
                <a:ln>
                  <a:noFill/>
                </a:ln>
                <a:solidFill>
                  <a:schemeClr val="bg1"/>
                </a:solidFill>
                <a:effectLst/>
                <a:latin typeface="Arial" panose="020B0604020202020204" pitchFamily="34" charset="0"/>
              </a:rPr>
              <a:t>Read and assess papers without knowing the author's identity to minimize bias and ensure fair grading.</a:t>
            </a:r>
          </a:p>
        </p:txBody>
      </p:sp>
    </p:spTree>
    <p:extLst>
      <p:ext uri="{BB962C8B-B14F-4D97-AF65-F5344CB8AC3E}">
        <p14:creationId xmlns:p14="http://schemas.microsoft.com/office/powerpoint/2010/main" val="51075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84BF4-3268-4547-5EC5-EE33AE1EB8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5E9B5C-DF6E-DA8C-DEBD-B0D8A942582B}"/>
              </a:ext>
            </a:extLst>
          </p:cNvPr>
          <p:cNvSpPr>
            <a:spLocks noGrp="1"/>
          </p:cNvSpPr>
          <p:nvPr>
            <p:ph type="title"/>
          </p:nvPr>
        </p:nvSpPr>
        <p:spPr>
          <a:xfrm>
            <a:off x="287384" y="496388"/>
            <a:ext cx="7167153" cy="1051559"/>
          </a:xfrm>
        </p:spPr>
        <p:txBody>
          <a:bodyPr/>
          <a:lstStyle/>
          <a:p>
            <a:r>
              <a:rPr lang="en-US" sz="3200" dirty="0">
                <a:solidFill>
                  <a:srgbClr val="FF0000"/>
                </a:solidFill>
              </a:rPr>
              <a:t>Scoring and grading</a:t>
            </a:r>
          </a:p>
        </p:txBody>
      </p:sp>
      <p:sp>
        <p:nvSpPr>
          <p:cNvPr id="7" name="TextBox 6">
            <a:extLst>
              <a:ext uri="{FF2B5EF4-FFF2-40B4-BE49-F238E27FC236}">
                <a16:creationId xmlns:a16="http://schemas.microsoft.com/office/drawing/2014/main" id="{0A3B4F86-C483-C21C-1B57-C5D070187D8D}"/>
              </a:ext>
            </a:extLst>
          </p:cNvPr>
          <p:cNvSpPr txBox="1"/>
          <p:nvPr/>
        </p:nvSpPr>
        <p:spPr>
          <a:xfrm>
            <a:off x="287384" y="2813264"/>
            <a:ext cx="9823268" cy="3268652"/>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000" dirty="0">
                <a:solidFill>
                  <a:schemeClr val="bg1"/>
                </a:solidFill>
                <a:latin typeface="Times New Roman" panose="02020603050405020304" pitchFamily="18" charset="0"/>
                <a:cs typeface="Times New Roman" panose="02020603050405020304" pitchFamily="18" charset="0"/>
              </a:rPr>
              <a:t> The teacher can use a Rubric for giving scores to an assignment. </a:t>
            </a:r>
          </a:p>
          <a:p>
            <a:pPr marL="342900" indent="-342900" algn="just">
              <a:lnSpc>
                <a:spcPct val="150000"/>
              </a:lnSpc>
              <a:buFont typeface="Wingdings" panose="05000000000000000000" pitchFamily="2" charset="2"/>
              <a:buChar char="Ø"/>
            </a:pPr>
            <a:r>
              <a:rPr lang="en-US" sz="2000" dirty="0">
                <a:solidFill>
                  <a:schemeClr val="bg1"/>
                </a:solidFill>
                <a:latin typeface="Times New Roman" panose="02020603050405020304" pitchFamily="18" charset="0"/>
                <a:cs typeface="Times New Roman" panose="02020603050405020304" pitchFamily="18" charset="0"/>
              </a:rPr>
              <a:t> A rubric is typically an evaluation tool or set of guidelines used to promote the consistent application of learning expectations, learning objectives, or learning  standards in the classroom</a:t>
            </a:r>
          </a:p>
          <a:p>
            <a:pPr marL="342900" indent="-342900" algn="just">
              <a:lnSpc>
                <a:spcPct val="150000"/>
              </a:lnSpc>
              <a:buFont typeface="Wingdings" panose="05000000000000000000" pitchFamily="2" charset="2"/>
              <a:buChar char="Ø"/>
            </a:pPr>
            <a:r>
              <a:rPr lang="en-US" sz="2000" dirty="0">
                <a:solidFill>
                  <a:schemeClr val="bg1"/>
                </a:solidFill>
                <a:latin typeface="Times New Roman" panose="02020603050405020304" pitchFamily="18" charset="0"/>
                <a:cs typeface="Times New Roman" panose="02020603050405020304" pitchFamily="18" charset="0"/>
              </a:rPr>
              <a:t> In courses, rubrics may be provided and explained to students before they begin an assignment to ensure that learning expectations have been clearly communicated to and understood </a:t>
            </a:r>
            <a:r>
              <a:rPr lang="en-US" dirty="0"/>
              <a:t>by students.</a:t>
            </a:r>
          </a:p>
        </p:txBody>
      </p:sp>
    </p:spTree>
    <p:extLst>
      <p:ext uri="{BB962C8B-B14F-4D97-AF65-F5344CB8AC3E}">
        <p14:creationId xmlns:p14="http://schemas.microsoft.com/office/powerpoint/2010/main" val="1161880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9E0D7B-5180-80AE-780F-060FF72B8E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06CA0A-55E5-D6BA-9B88-244400F31565}"/>
              </a:ext>
            </a:extLst>
          </p:cNvPr>
          <p:cNvSpPr>
            <a:spLocks noGrp="1"/>
          </p:cNvSpPr>
          <p:nvPr>
            <p:ph type="title"/>
          </p:nvPr>
        </p:nvSpPr>
        <p:spPr>
          <a:xfrm>
            <a:off x="287384" y="496388"/>
            <a:ext cx="7167153" cy="1051559"/>
          </a:xfrm>
        </p:spPr>
        <p:txBody>
          <a:bodyPr/>
          <a:lstStyle/>
          <a:p>
            <a:r>
              <a:rPr lang="en-US" sz="3200" dirty="0">
                <a:solidFill>
                  <a:srgbClr val="FF0000"/>
                </a:solidFill>
              </a:rPr>
              <a:t>Scoring and grading</a:t>
            </a:r>
          </a:p>
        </p:txBody>
      </p:sp>
      <p:sp>
        <p:nvSpPr>
          <p:cNvPr id="6" name="TextBox 5">
            <a:extLst>
              <a:ext uri="{FF2B5EF4-FFF2-40B4-BE49-F238E27FC236}">
                <a16:creationId xmlns:a16="http://schemas.microsoft.com/office/drawing/2014/main" id="{C3B44F6E-69A8-FFE3-0747-046FDBF11135}"/>
              </a:ext>
            </a:extLst>
          </p:cNvPr>
          <p:cNvSpPr txBox="1"/>
          <p:nvPr/>
        </p:nvSpPr>
        <p:spPr>
          <a:xfrm>
            <a:off x="287384" y="2620000"/>
            <a:ext cx="11355976" cy="3365537"/>
          </a:xfrm>
          <a:prstGeom prst="rect">
            <a:avLst/>
          </a:prstGeom>
          <a:noFill/>
        </p:spPr>
        <p:txBody>
          <a:bodyPr wrap="square">
            <a:spAutoFit/>
          </a:bodyPr>
          <a:lstStyle/>
          <a:p>
            <a:pPr algn="just">
              <a:lnSpc>
                <a:spcPct val="150000"/>
              </a:lnSpc>
            </a:pPr>
            <a:r>
              <a:rPr lang="en-US" b="1" dirty="0">
                <a:solidFill>
                  <a:schemeClr val="bg1"/>
                </a:solidFill>
              </a:rPr>
              <a:t>Rubrics may take many forms, but typically include the following information:-</a:t>
            </a:r>
          </a:p>
          <a:p>
            <a:pPr marL="285750" indent="-285750" algn="just">
              <a:lnSpc>
                <a:spcPct val="150000"/>
              </a:lnSpc>
              <a:buFont typeface="Wingdings" panose="05000000000000000000" pitchFamily="2" charset="2"/>
              <a:buChar char="Ø"/>
            </a:pPr>
            <a:r>
              <a:rPr lang="en-US" dirty="0">
                <a:solidFill>
                  <a:schemeClr val="bg1"/>
                </a:solidFill>
              </a:rPr>
              <a:t> Ideas are described clearly. Sentence structure is clear. There are no grammatical errors. There are no spelling errors. Appropriate punctuation is used. Writing does not reveal bias length of the paper as required. References are cited appropriately throughout the paper. References are cited accurately according to required format. </a:t>
            </a:r>
          </a:p>
          <a:p>
            <a:pPr marL="285750" indent="-285750" algn="just">
              <a:lnSpc>
                <a:spcPct val="150000"/>
              </a:lnSpc>
              <a:buFont typeface="Wingdings" panose="05000000000000000000" pitchFamily="2" charset="2"/>
              <a:buChar char="Ø"/>
            </a:pPr>
            <a:r>
              <a:rPr lang="en-US" dirty="0">
                <a:solidFill>
                  <a:schemeClr val="bg1"/>
                </a:solidFill>
              </a:rPr>
              <a:t> The educational purpose of an assignment, the rationale behind it, or how it connects to larger concepts or themes in a course. </a:t>
            </a:r>
          </a:p>
          <a:p>
            <a:pPr marL="285750" indent="-285750" algn="just">
              <a:lnSpc>
                <a:spcPct val="150000"/>
              </a:lnSpc>
              <a:buFont typeface="Wingdings" panose="05000000000000000000" pitchFamily="2" charset="2"/>
              <a:buChar char="Ø"/>
            </a:pPr>
            <a:r>
              <a:rPr lang="en-US" dirty="0">
                <a:solidFill>
                  <a:schemeClr val="bg1"/>
                </a:solidFill>
              </a:rPr>
              <a:t> The specific criteria or learning objectives that students must show proficiency in to successfully complete an assignment or meet expected standards</a:t>
            </a:r>
          </a:p>
        </p:txBody>
      </p:sp>
    </p:spTree>
    <p:extLst>
      <p:ext uri="{BB962C8B-B14F-4D97-AF65-F5344CB8AC3E}">
        <p14:creationId xmlns:p14="http://schemas.microsoft.com/office/powerpoint/2010/main" val="8013278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189573"/>
            <a:ext cx="6787747" cy="443473"/>
          </a:xfrm>
        </p:spPr>
        <p:txBody>
          <a:bodyPr/>
          <a:lstStyle/>
          <a:p>
            <a:r>
              <a:rPr lang="en-US" sz="1600" dirty="0"/>
              <a:t>Written Assignment Grading Rubric</a:t>
            </a:r>
            <a:endParaRPr lang="ar-SA" sz="1600" dirty="0"/>
          </a:p>
        </p:txBody>
      </p:sp>
      <p:graphicFrame>
        <p:nvGraphicFramePr>
          <p:cNvPr id="5" name="Content Placeholder 4"/>
          <p:cNvGraphicFramePr>
            <a:graphicFrameLocks noGrp="1"/>
          </p:cNvGraphicFramePr>
          <p:nvPr>
            <p:ph sz="quarter" idx="13"/>
          </p:nvPr>
        </p:nvGraphicFramePr>
        <p:xfrm>
          <a:off x="593725" y="1417351"/>
          <a:ext cx="10309225" cy="4750372"/>
        </p:xfrm>
        <a:graphic>
          <a:graphicData uri="http://schemas.openxmlformats.org/drawingml/2006/table">
            <a:tbl>
              <a:tblPr/>
              <a:tblGrid>
                <a:gridCol w="2061845">
                  <a:extLst>
                    <a:ext uri="{9D8B030D-6E8A-4147-A177-3AD203B41FA5}">
                      <a16:colId xmlns:a16="http://schemas.microsoft.com/office/drawing/2014/main" val="20000"/>
                    </a:ext>
                  </a:extLst>
                </a:gridCol>
                <a:gridCol w="2061845">
                  <a:extLst>
                    <a:ext uri="{9D8B030D-6E8A-4147-A177-3AD203B41FA5}">
                      <a16:colId xmlns:a16="http://schemas.microsoft.com/office/drawing/2014/main" val="20001"/>
                    </a:ext>
                  </a:extLst>
                </a:gridCol>
                <a:gridCol w="2061845">
                  <a:extLst>
                    <a:ext uri="{9D8B030D-6E8A-4147-A177-3AD203B41FA5}">
                      <a16:colId xmlns:a16="http://schemas.microsoft.com/office/drawing/2014/main" val="20002"/>
                    </a:ext>
                  </a:extLst>
                </a:gridCol>
                <a:gridCol w="2061845">
                  <a:extLst>
                    <a:ext uri="{9D8B030D-6E8A-4147-A177-3AD203B41FA5}">
                      <a16:colId xmlns:a16="http://schemas.microsoft.com/office/drawing/2014/main" val="20003"/>
                    </a:ext>
                  </a:extLst>
                </a:gridCol>
                <a:gridCol w="2061845">
                  <a:extLst>
                    <a:ext uri="{9D8B030D-6E8A-4147-A177-3AD203B41FA5}">
                      <a16:colId xmlns:a16="http://schemas.microsoft.com/office/drawing/2014/main" val="20004"/>
                    </a:ext>
                  </a:extLst>
                </a:gridCol>
              </a:tblGrid>
              <a:tr h="907968">
                <a:tc>
                  <a:txBody>
                    <a:bodyPr/>
                    <a:lstStyle/>
                    <a:p>
                      <a:r>
                        <a:rPr lang="en-US" sz="1800" b="1" dirty="0">
                          <a:solidFill>
                            <a:schemeClr val="bg1"/>
                          </a:solidFill>
                        </a:rPr>
                        <a:t>Criteria</a:t>
                      </a:r>
                      <a:endParaRPr lang="en-US" sz="1800" dirty="0">
                        <a:solidFill>
                          <a:schemeClr val="bg1"/>
                        </a:solidFill>
                      </a:endParaRPr>
                    </a:p>
                  </a:txBody>
                  <a:tcPr marL="90797" marR="90797" marT="45398" marB="45398" anchor="ctr">
                    <a:lnL>
                      <a:noFill/>
                    </a:lnL>
                    <a:lnR>
                      <a:noFill/>
                    </a:lnR>
                    <a:lnT>
                      <a:noFill/>
                    </a:lnT>
                    <a:lnB>
                      <a:noFill/>
                    </a:lnB>
                  </a:tcPr>
                </a:tc>
                <a:tc>
                  <a:txBody>
                    <a:bodyPr/>
                    <a:lstStyle/>
                    <a:p>
                      <a:r>
                        <a:rPr lang="en-US" sz="1800" b="1">
                          <a:solidFill>
                            <a:schemeClr val="bg1"/>
                          </a:solidFill>
                        </a:rPr>
                        <a:t>D (10–12)</a:t>
                      </a:r>
                      <a:r>
                        <a:rPr lang="en-US" sz="1800">
                          <a:solidFill>
                            <a:schemeClr val="bg1"/>
                          </a:solidFill>
                        </a:rPr>
                        <a:t>&lt;br&gt;Below Standard</a:t>
                      </a:r>
                    </a:p>
                  </a:txBody>
                  <a:tcPr marL="90797" marR="90797" marT="45398" marB="45398" anchor="ctr">
                    <a:lnL>
                      <a:noFill/>
                    </a:lnL>
                    <a:lnR>
                      <a:noFill/>
                    </a:lnR>
                    <a:lnT>
                      <a:noFill/>
                    </a:lnT>
                    <a:lnB>
                      <a:noFill/>
                    </a:lnB>
                  </a:tcPr>
                </a:tc>
                <a:tc>
                  <a:txBody>
                    <a:bodyPr/>
                    <a:lstStyle/>
                    <a:p>
                      <a:r>
                        <a:rPr lang="en-US" sz="1800" b="1">
                          <a:solidFill>
                            <a:schemeClr val="bg1"/>
                          </a:solidFill>
                        </a:rPr>
                        <a:t>C (11–13)</a:t>
                      </a:r>
                      <a:r>
                        <a:rPr lang="en-US" sz="1800">
                          <a:solidFill>
                            <a:schemeClr val="bg1"/>
                          </a:solidFill>
                        </a:rPr>
                        <a:t>&lt;br&gt;Meets Standard</a:t>
                      </a:r>
                    </a:p>
                  </a:txBody>
                  <a:tcPr marL="90797" marR="90797" marT="45398" marB="45398" anchor="ctr">
                    <a:lnL>
                      <a:noFill/>
                    </a:lnL>
                    <a:lnR>
                      <a:noFill/>
                    </a:lnR>
                    <a:lnT>
                      <a:noFill/>
                    </a:lnT>
                    <a:lnB>
                      <a:noFill/>
                    </a:lnB>
                  </a:tcPr>
                </a:tc>
                <a:tc>
                  <a:txBody>
                    <a:bodyPr/>
                    <a:lstStyle/>
                    <a:p>
                      <a:r>
                        <a:rPr lang="en-US" sz="1800" b="1">
                          <a:solidFill>
                            <a:schemeClr val="bg1"/>
                          </a:solidFill>
                        </a:rPr>
                        <a:t>B (12–14)</a:t>
                      </a:r>
                      <a:r>
                        <a:rPr lang="en-US" sz="1800">
                          <a:solidFill>
                            <a:schemeClr val="bg1"/>
                          </a:solidFill>
                        </a:rPr>
                        <a:t>&lt;br&gt;Exceeds Standard</a:t>
                      </a:r>
                    </a:p>
                  </a:txBody>
                  <a:tcPr marL="90797" marR="90797" marT="45398" marB="45398" anchor="ctr">
                    <a:lnL>
                      <a:noFill/>
                    </a:lnL>
                    <a:lnR>
                      <a:noFill/>
                    </a:lnR>
                    <a:lnT>
                      <a:noFill/>
                    </a:lnT>
                    <a:lnB>
                      <a:noFill/>
                    </a:lnB>
                  </a:tcPr>
                </a:tc>
                <a:tc>
                  <a:txBody>
                    <a:bodyPr/>
                    <a:lstStyle/>
                    <a:p>
                      <a:r>
                        <a:rPr lang="en-US" sz="1800" b="1">
                          <a:solidFill>
                            <a:schemeClr val="bg1"/>
                          </a:solidFill>
                        </a:rPr>
                        <a:t>A (13–15)</a:t>
                      </a:r>
                      <a:r>
                        <a:rPr lang="en-US" sz="1800">
                          <a:solidFill>
                            <a:schemeClr val="bg1"/>
                          </a:solidFill>
                        </a:rPr>
                        <a:t>&lt;br&gt;Excellent Work</a:t>
                      </a:r>
                    </a:p>
                  </a:txBody>
                  <a:tcPr marL="90797" marR="90797" marT="45398" marB="45398" anchor="ctr">
                    <a:lnL>
                      <a:noFill/>
                    </a:lnL>
                    <a:lnR>
                      <a:noFill/>
                    </a:lnR>
                    <a:lnT>
                      <a:noFill/>
                    </a:lnT>
                    <a:lnB>
                      <a:noFill/>
                    </a:lnB>
                  </a:tcPr>
                </a:tc>
                <a:extLst>
                  <a:ext uri="{0D108BD9-81ED-4DB2-BD59-A6C34878D82A}">
                    <a16:rowId xmlns:a16="http://schemas.microsoft.com/office/drawing/2014/main" val="10000"/>
                  </a:ext>
                </a:extLst>
              </a:tr>
              <a:tr h="635578">
                <a:tc>
                  <a:txBody>
                    <a:bodyPr/>
                    <a:lstStyle/>
                    <a:p>
                      <a:r>
                        <a:rPr lang="en-US" sz="1800" b="1">
                          <a:solidFill>
                            <a:schemeClr val="bg1"/>
                          </a:solidFill>
                        </a:rPr>
                        <a:t>Organization</a:t>
                      </a:r>
                      <a:endParaRPr lang="en-US" sz="1800">
                        <a:solidFill>
                          <a:schemeClr val="bg1"/>
                        </a:solidFill>
                      </a:endParaRPr>
                    </a:p>
                  </a:txBody>
                  <a:tcPr marL="90797" marR="90797" marT="45398" marB="45398" anchor="ctr">
                    <a:lnL>
                      <a:noFill/>
                    </a:lnL>
                    <a:lnR>
                      <a:noFill/>
                    </a:lnR>
                    <a:lnT>
                      <a:noFill/>
                    </a:lnT>
                    <a:lnB>
                      <a:noFill/>
                    </a:lnB>
                  </a:tcPr>
                </a:tc>
                <a:tc>
                  <a:txBody>
                    <a:bodyPr/>
                    <a:lstStyle/>
                    <a:p>
                      <a:r>
                        <a:rPr lang="en-US" sz="1800" dirty="0">
                          <a:solidFill>
                            <a:schemeClr val="bg1"/>
                          </a:solidFill>
                        </a:rPr>
                        <a:t>Unclear structure, hard to follow</a:t>
                      </a:r>
                    </a:p>
                  </a:txBody>
                  <a:tcPr marL="90797" marR="90797" marT="45398" marB="45398" anchor="ctr">
                    <a:lnL>
                      <a:noFill/>
                    </a:lnL>
                    <a:lnR>
                      <a:noFill/>
                    </a:lnR>
                    <a:lnT>
                      <a:noFill/>
                    </a:lnT>
                    <a:lnB>
                      <a:noFill/>
                    </a:lnB>
                  </a:tcPr>
                </a:tc>
                <a:tc>
                  <a:txBody>
                    <a:bodyPr/>
                    <a:lstStyle/>
                    <a:p>
                      <a:r>
                        <a:rPr lang="en-US" sz="1800">
                          <a:solidFill>
                            <a:schemeClr val="bg1"/>
                          </a:solidFill>
                        </a:rPr>
                        <a:t>Mostly clear, some confusion</a:t>
                      </a:r>
                    </a:p>
                  </a:txBody>
                  <a:tcPr marL="90797" marR="90797" marT="45398" marB="45398" anchor="ctr">
                    <a:lnL>
                      <a:noFill/>
                    </a:lnL>
                    <a:lnR>
                      <a:noFill/>
                    </a:lnR>
                    <a:lnT>
                      <a:noFill/>
                    </a:lnT>
                    <a:lnB>
                      <a:noFill/>
                    </a:lnB>
                  </a:tcPr>
                </a:tc>
                <a:tc>
                  <a:txBody>
                    <a:bodyPr/>
                    <a:lstStyle/>
                    <a:p>
                      <a:r>
                        <a:rPr lang="en-US" sz="1800">
                          <a:solidFill>
                            <a:schemeClr val="bg1"/>
                          </a:solidFill>
                        </a:rPr>
                        <a:t>Well-organized and clear</a:t>
                      </a:r>
                    </a:p>
                  </a:txBody>
                  <a:tcPr marL="90797" marR="90797" marT="45398" marB="45398" anchor="ctr">
                    <a:lnL>
                      <a:noFill/>
                    </a:lnL>
                    <a:lnR>
                      <a:noFill/>
                    </a:lnR>
                    <a:lnT>
                      <a:noFill/>
                    </a:lnT>
                    <a:lnB>
                      <a:noFill/>
                    </a:lnB>
                  </a:tcPr>
                </a:tc>
                <a:tc>
                  <a:txBody>
                    <a:bodyPr/>
                    <a:lstStyle/>
                    <a:p>
                      <a:r>
                        <a:rPr lang="en-US" sz="1800">
                          <a:solidFill>
                            <a:schemeClr val="bg1"/>
                          </a:solidFill>
                        </a:rPr>
                        <a:t>Excellent flow and logic</a:t>
                      </a:r>
                    </a:p>
                  </a:txBody>
                  <a:tcPr marL="90797" marR="90797" marT="45398" marB="45398" anchor="ctr">
                    <a:lnL>
                      <a:noFill/>
                    </a:lnL>
                    <a:lnR>
                      <a:noFill/>
                    </a:lnR>
                    <a:lnT>
                      <a:noFill/>
                    </a:lnT>
                    <a:lnB>
                      <a:noFill/>
                    </a:lnB>
                  </a:tcPr>
                </a:tc>
                <a:extLst>
                  <a:ext uri="{0D108BD9-81ED-4DB2-BD59-A6C34878D82A}">
                    <a16:rowId xmlns:a16="http://schemas.microsoft.com/office/drawing/2014/main" val="10001"/>
                  </a:ext>
                </a:extLst>
              </a:tr>
              <a:tr h="635578">
                <a:tc>
                  <a:txBody>
                    <a:bodyPr/>
                    <a:lstStyle/>
                    <a:p>
                      <a:r>
                        <a:rPr lang="en-US" sz="1800" b="1">
                          <a:solidFill>
                            <a:schemeClr val="bg1"/>
                          </a:solidFill>
                        </a:rPr>
                        <a:t>Content</a:t>
                      </a:r>
                      <a:endParaRPr lang="en-US" sz="1800">
                        <a:solidFill>
                          <a:schemeClr val="bg1"/>
                        </a:solidFill>
                      </a:endParaRPr>
                    </a:p>
                  </a:txBody>
                  <a:tcPr marL="90797" marR="90797" marT="45398" marB="45398" anchor="ctr">
                    <a:lnL>
                      <a:noFill/>
                    </a:lnL>
                    <a:lnR>
                      <a:noFill/>
                    </a:lnR>
                    <a:lnT>
                      <a:noFill/>
                    </a:lnT>
                    <a:lnB>
                      <a:noFill/>
                    </a:lnB>
                  </a:tcPr>
                </a:tc>
                <a:tc>
                  <a:txBody>
                    <a:bodyPr/>
                    <a:lstStyle/>
                    <a:p>
                      <a:r>
                        <a:rPr lang="en-US" sz="1800" dirty="0">
                          <a:solidFill>
                            <a:schemeClr val="bg1"/>
                          </a:solidFill>
                        </a:rPr>
                        <a:t>Weak ideas, lacks depth</a:t>
                      </a:r>
                    </a:p>
                  </a:txBody>
                  <a:tcPr marL="90797" marR="90797" marT="45398" marB="45398" anchor="ctr">
                    <a:lnL>
                      <a:noFill/>
                    </a:lnL>
                    <a:lnR>
                      <a:noFill/>
                    </a:lnR>
                    <a:lnT>
                      <a:noFill/>
                    </a:lnT>
                    <a:lnB>
                      <a:noFill/>
                    </a:lnB>
                  </a:tcPr>
                </a:tc>
                <a:tc>
                  <a:txBody>
                    <a:bodyPr/>
                    <a:lstStyle/>
                    <a:p>
                      <a:r>
                        <a:rPr lang="en-US" sz="1800">
                          <a:solidFill>
                            <a:schemeClr val="bg1"/>
                          </a:solidFill>
                        </a:rPr>
                        <a:t>Basic ideas, some development</a:t>
                      </a:r>
                    </a:p>
                  </a:txBody>
                  <a:tcPr marL="90797" marR="90797" marT="45398" marB="45398" anchor="ctr">
                    <a:lnL>
                      <a:noFill/>
                    </a:lnL>
                    <a:lnR>
                      <a:noFill/>
                    </a:lnR>
                    <a:lnT>
                      <a:noFill/>
                    </a:lnT>
                    <a:lnB>
                      <a:noFill/>
                    </a:lnB>
                  </a:tcPr>
                </a:tc>
                <a:tc>
                  <a:txBody>
                    <a:bodyPr/>
                    <a:lstStyle/>
                    <a:p>
                      <a:r>
                        <a:rPr lang="en-US" sz="1800">
                          <a:solidFill>
                            <a:schemeClr val="bg1"/>
                          </a:solidFill>
                        </a:rPr>
                        <a:t>Strong ideas, good development</a:t>
                      </a:r>
                    </a:p>
                  </a:txBody>
                  <a:tcPr marL="90797" marR="90797" marT="45398" marB="45398" anchor="ctr">
                    <a:lnL>
                      <a:noFill/>
                    </a:lnL>
                    <a:lnR>
                      <a:noFill/>
                    </a:lnR>
                    <a:lnT>
                      <a:noFill/>
                    </a:lnT>
                    <a:lnB>
                      <a:noFill/>
                    </a:lnB>
                  </a:tcPr>
                </a:tc>
                <a:tc>
                  <a:txBody>
                    <a:bodyPr/>
                    <a:lstStyle/>
                    <a:p>
                      <a:r>
                        <a:rPr lang="en-US" sz="1800">
                          <a:solidFill>
                            <a:schemeClr val="bg1"/>
                          </a:solidFill>
                        </a:rPr>
                        <a:t>Insightful, deep content</a:t>
                      </a:r>
                    </a:p>
                  </a:txBody>
                  <a:tcPr marL="90797" marR="90797" marT="45398" marB="45398" anchor="ctr">
                    <a:lnL>
                      <a:noFill/>
                    </a:lnL>
                    <a:lnR>
                      <a:noFill/>
                    </a:lnR>
                    <a:lnT>
                      <a:noFill/>
                    </a:lnT>
                    <a:lnB>
                      <a:noFill/>
                    </a:lnB>
                  </a:tcPr>
                </a:tc>
                <a:extLst>
                  <a:ext uri="{0D108BD9-81ED-4DB2-BD59-A6C34878D82A}">
                    <a16:rowId xmlns:a16="http://schemas.microsoft.com/office/drawing/2014/main" val="10002"/>
                  </a:ext>
                </a:extLst>
              </a:tr>
              <a:tr h="635578">
                <a:tc>
                  <a:txBody>
                    <a:bodyPr/>
                    <a:lstStyle/>
                    <a:p>
                      <a:r>
                        <a:rPr lang="en-US" sz="1800" b="1">
                          <a:solidFill>
                            <a:schemeClr val="bg1"/>
                          </a:solidFill>
                        </a:rPr>
                        <a:t>Development</a:t>
                      </a:r>
                      <a:endParaRPr lang="en-US" sz="1800">
                        <a:solidFill>
                          <a:schemeClr val="bg1"/>
                        </a:solidFill>
                      </a:endParaRPr>
                    </a:p>
                  </a:txBody>
                  <a:tcPr marL="90797" marR="90797" marT="45398" marB="45398" anchor="ctr">
                    <a:lnL>
                      <a:noFill/>
                    </a:lnL>
                    <a:lnR>
                      <a:noFill/>
                    </a:lnR>
                    <a:lnT>
                      <a:noFill/>
                    </a:lnT>
                    <a:lnB>
                      <a:noFill/>
                    </a:lnB>
                  </a:tcPr>
                </a:tc>
                <a:tc>
                  <a:txBody>
                    <a:bodyPr/>
                    <a:lstStyle/>
                    <a:p>
                      <a:r>
                        <a:rPr lang="en-US" sz="1800" dirty="0">
                          <a:solidFill>
                            <a:schemeClr val="bg1"/>
                          </a:solidFill>
                        </a:rPr>
                        <a:t>Vague, lacks examples</a:t>
                      </a:r>
                    </a:p>
                  </a:txBody>
                  <a:tcPr marL="90797" marR="90797" marT="45398" marB="45398" anchor="ctr">
                    <a:lnL>
                      <a:noFill/>
                    </a:lnL>
                    <a:lnR>
                      <a:noFill/>
                    </a:lnR>
                    <a:lnT>
                      <a:noFill/>
                    </a:lnT>
                    <a:lnB>
                      <a:noFill/>
                    </a:lnB>
                  </a:tcPr>
                </a:tc>
                <a:tc>
                  <a:txBody>
                    <a:bodyPr/>
                    <a:lstStyle/>
                    <a:p>
                      <a:r>
                        <a:rPr lang="en-US" sz="1800">
                          <a:solidFill>
                            <a:schemeClr val="bg1"/>
                          </a:solidFill>
                        </a:rPr>
                        <a:t>Some detail, limited support</a:t>
                      </a:r>
                    </a:p>
                  </a:txBody>
                  <a:tcPr marL="90797" marR="90797" marT="45398" marB="45398" anchor="ctr">
                    <a:lnL>
                      <a:noFill/>
                    </a:lnL>
                    <a:lnR>
                      <a:noFill/>
                    </a:lnR>
                    <a:lnT>
                      <a:noFill/>
                    </a:lnT>
                    <a:lnB>
                      <a:noFill/>
                    </a:lnB>
                  </a:tcPr>
                </a:tc>
                <a:tc>
                  <a:txBody>
                    <a:bodyPr/>
                    <a:lstStyle/>
                    <a:p>
                      <a:r>
                        <a:rPr lang="en-US" sz="1800">
                          <a:solidFill>
                            <a:schemeClr val="bg1"/>
                          </a:solidFill>
                        </a:rPr>
                        <a:t>Good detail and support</a:t>
                      </a:r>
                    </a:p>
                  </a:txBody>
                  <a:tcPr marL="90797" marR="90797" marT="45398" marB="45398" anchor="ctr">
                    <a:lnL>
                      <a:noFill/>
                    </a:lnL>
                    <a:lnR>
                      <a:noFill/>
                    </a:lnR>
                    <a:lnT>
                      <a:noFill/>
                    </a:lnT>
                    <a:lnB>
                      <a:noFill/>
                    </a:lnB>
                  </a:tcPr>
                </a:tc>
                <a:tc>
                  <a:txBody>
                    <a:bodyPr/>
                    <a:lstStyle/>
                    <a:p>
                      <a:r>
                        <a:rPr lang="en-US" sz="1800">
                          <a:solidFill>
                            <a:schemeClr val="bg1"/>
                          </a:solidFill>
                        </a:rPr>
                        <a:t>Excellent support and depth</a:t>
                      </a:r>
                    </a:p>
                  </a:txBody>
                  <a:tcPr marL="90797" marR="90797" marT="45398" marB="45398" anchor="ctr">
                    <a:lnL>
                      <a:noFill/>
                    </a:lnL>
                    <a:lnR>
                      <a:noFill/>
                    </a:lnR>
                    <a:lnT>
                      <a:noFill/>
                    </a:lnT>
                    <a:lnB>
                      <a:noFill/>
                    </a:lnB>
                  </a:tcPr>
                </a:tc>
                <a:extLst>
                  <a:ext uri="{0D108BD9-81ED-4DB2-BD59-A6C34878D82A}">
                    <a16:rowId xmlns:a16="http://schemas.microsoft.com/office/drawing/2014/main" val="10003"/>
                  </a:ext>
                </a:extLst>
              </a:tr>
              <a:tr h="635578">
                <a:tc>
                  <a:txBody>
                    <a:bodyPr/>
                    <a:lstStyle/>
                    <a:p>
                      <a:r>
                        <a:rPr lang="en-US" sz="1800" b="1">
                          <a:solidFill>
                            <a:schemeClr val="bg1"/>
                          </a:solidFill>
                        </a:rPr>
                        <a:t>Grammar</a:t>
                      </a:r>
                      <a:endParaRPr lang="en-US" sz="1800">
                        <a:solidFill>
                          <a:schemeClr val="bg1"/>
                        </a:solidFill>
                      </a:endParaRPr>
                    </a:p>
                  </a:txBody>
                  <a:tcPr marL="90797" marR="90797" marT="45398" marB="45398" anchor="ctr">
                    <a:lnL>
                      <a:noFill/>
                    </a:lnL>
                    <a:lnR>
                      <a:noFill/>
                    </a:lnR>
                    <a:lnT>
                      <a:noFill/>
                    </a:lnT>
                    <a:lnB>
                      <a:noFill/>
                    </a:lnB>
                  </a:tcPr>
                </a:tc>
                <a:tc>
                  <a:txBody>
                    <a:bodyPr/>
                    <a:lstStyle/>
                    <a:p>
                      <a:r>
                        <a:rPr lang="en-US" sz="1800">
                          <a:solidFill>
                            <a:schemeClr val="bg1"/>
                          </a:solidFill>
                        </a:rPr>
                        <a:t>Many errors, hard to read</a:t>
                      </a:r>
                    </a:p>
                  </a:txBody>
                  <a:tcPr marL="90797" marR="90797" marT="45398" marB="45398" anchor="ctr">
                    <a:lnL>
                      <a:noFill/>
                    </a:lnL>
                    <a:lnR>
                      <a:noFill/>
                    </a:lnR>
                    <a:lnT>
                      <a:noFill/>
                    </a:lnT>
                    <a:lnB>
                      <a:noFill/>
                    </a:lnB>
                  </a:tcPr>
                </a:tc>
                <a:tc>
                  <a:txBody>
                    <a:bodyPr/>
                    <a:lstStyle/>
                    <a:p>
                      <a:r>
                        <a:rPr lang="en-US" sz="1800">
                          <a:solidFill>
                            <a:schemeClr val="bg1"/>
                          </a:solidFill>
                        </a:rPr>
                        <a:t>Some errors, mostly clear</a:t>
                      </a:r>
                    </a:p>
                  </a:txBody>
                  <a:tcPr marL="90797" marR="90797" marT="45398" marB="45398" anchor="ctr">
                    <a:lnL>
                      <a:noFill/>
                    </a:lnL>
                    <a:lnR>
                      <a:noFill/>
                    </a:lnR>
                    <a:lnT>
                      <a:noFill/>
                    </a:lnT>
                    <a:lnB>
                      <a:noFill/>
                    </a:lnB>
                  </a:tcPr>
                </a:tc>
                <a:tc>
                  <a:txBody>
                    <a:bodyPr/>
                    <a:lstStyle/>
                    <a:p>
                      <a:r>
                        <a:rPr lang="en-US" sz="1800">
                          <a:solidFill>
                            <a:schemeClr val="bg1"/>
                          </a:solidFill>
                        </a:rPr>
                        <a:t>Few errors, very readable</a:t>
                      </a:r>
                    </a:p>
                  </a:txBody>
                  <a:tcPr marL="90797" marR="90797" marT="45398" marB="45398" anchor="ctr">
                    <a:lnL>
                      <a:noFill/>
                    </a:lnL>
                    <a:lnR>
                      <a:noFill/>
                    </a:lnR>
                    <a:lnT>
                      <a:noFill/>
                    </a:lnT>
                    <a:lnB>
                      <a:noFill/>
                    </a:lnB>
                  </a:tcPr>
                </a:tc>
                <a:tc>
                  <a:txBody>
                    <a:bodyPr/>
                    <a:lstStyle/>
                    <a:p>
                      <a:r>
                        <a:rPr lang="en-US" sz="1800">
                          <a:solidFill>
                            <a:schemeClr val="bg1"/>
                          </a:solidFill>
                        </a:rPr>
                        <a:t>Near perfect grammar</a:t>
                      </a:r>
                    </a:p>
                  </a:txBody>
                  <a:tcPr marL="90797" marR="90797" marT="45398" marB="45398" anchor="ctr">
                    <a:lnL>
                      <a:noFill/>
                    </a:lnL>
                    <a:lnR>
                      <a:noFill/>
                    </a:lnR>
                    <a:lnT>
                      <a:noFill/>
                    </a:lnT>
                    <a:lnB>
                      <a:noFill/>
                    </a:lnB>
                  </a:tcPr>
                </a:tc>
                <a:extLst>
                  <a:ext uri="{0D108BD9-81ED-4DB2-BD59-A6C34878D82A}">
                    <a16:rowId xmlns:a16="http://schemas.microsoft.com/office/drawing/2014/main" val="10004"/>
                  </a:ext>
                </a:extLst>
              </a:tr>
              <a:tr h="635578">
                <a:tc>
                  <a:txBody>
                    <a:bodyPr/>
                    <a:lstStyle/>
                    <a:p>
                      <a:r>
                        <a:rPr lang="en-US" sz="1800" b="1">
                          <a:solidFill>
                            <a:schemeClr val="bg1"/>
                          </a:solidFill>
                        </a:rPr>
                        <a:t>Style</a:t>
                      </a:r>
                      <a:endParaRPr lang="en-US" sz="1800">
                        <a:solidFill>
                          <a:schemeClr val="bg1"/>
                        </a:solidFill>
                      </a:endParaRPr>
                    </a:p>
                  </a:txBody>
                  <a:tcPr marL="90797" marR="90797" marT="45398" marB="45398" anchor="ctr">
                    <a:lnL>
                      <a:noFill/>
                    </a:lnL>
                    <a:lnR>
                      <a:noFill/>
                    </a:lnR>
                    <a:lnT>
                      <a:noFill/>
                    </a:lnT>
                    <a:lnB>
                      <a:noFill/>
                    </a:lnB>
                  </a:tcPr>
                </a:tc>
                <a:tc>
                  <a:txBody>
                    <a:bodyPr/>
                    <a:lstStyle/>
                    <a:p>
                      <a:r>
                        <a:rPr lang="en-US" sz="1800">
                          <a:solidFill>
                            <a:schemeClr val="bg1"/>
                          </a:solidFill>
                        </a:rPr>
                        <a:t>Very basic, little variety</a:t>
                      </a:r>
                    </a:p>
                  </a:txBody>
                  <a:tcPr marL="90797" marR="90797" marT="45398" marB="45398" anchor="ctr">
                    <a:lnL>
                      <a:noFill/>
                    </a:lnL>
                    <a:lnR>
                      <a:noFill/>
                    </a:lnR>
                    <a:lnT>
                      <a:noFill/>
                    </a:lnT>
                    <a:lnB>
                      <a:noFill/>
                    </a:lnB>
                  </a:tcPr>
                </a:tc>
                <a:tc>
                  <a:txBody>
                    <a:bodyPr/>
                    <a:lstStyle/>
                    <a:p>
                      <a:r>
                        <a:rPr lang="en-US" sz="1800">
                          <a:solidFill>
                            <a:schemeClr val="bg1"/>
                          </a:solidFill>
                        </a:rPr>
                        <a:t>Some sentence variety</a:t>
                      </a:r>
                    </a:p>
                  </a:txBody>
                  <a:tcPr marL="90797" marR="90797" marT="45398" marB="45398" anchor="ctr">
                    <a:lnL>
                      <a:noFill/>
                    </a:lnL>
                    <a:lnR>
                      <a:noFill/>
                    </a:lnR>
                    <a:lnT>
                      <a:noFill/>
                    </a:lnT>
                    <a:lnB>
                      <a:noFill/>
                    </a:lnB>
                  </a:tcPr>
                </a:tc>
                <a:tc>
                  <a:txBody>
                    <a:bodyPr/>
                    <a:lstStyle/>
                    <a:p>
                      <a:r>
                        <a:rPr lang="en-US" sz="1800">
                          <a:solidFill>
                            <a:schemeClr val="bg1"/>
                          </a:solidFill>
                        </a:rPr>
                        <a:t>Good word choice and tone</a:t>
                      </a:r>
                    </a:p>
                  </a:txBody>
                  <a:tcPr marL="90797" marR="90797" marT="45398" marB="45398" anchor="ctr">
                    <a:lnL>
                      <a:noFill/>
                    </a:lnL>
                    <a:lnR>
                      <a:noFill/>
                    </a:lnR>
                    <a:lnT>
                      <a:noFill/>
                    </a:lnT>
                    <a:lnB>
                      <a:noFill/>
                    </a:lnB>
                  </a:tcPr>
                </a:tc>
                <a:tc>
                  <a:txBody>
                    <a:bodyPr/>
                    <a:lstStyle/>
                    <a:p>
                      <a:r>
                        <a:rPr lang="en-US" sz="1800">
                          <a:solidFill>
                            <a:schemeClr val="bg1"/>
                          </a:solidFill>
                        </a:rPr>
                        <a:t>Strong voice, excellent style</a:t>
                      </a:r>
                    </a:p>
                  </a:txBody>
                  <a:tcPr marL="90797" marR="90797" marT="45398" marB="45398" anchor="ctr">
                    <a:lnL>
                      <a:noFill/>
                    </a:lnL>
                    <a:lnR>
                      <a:noFill/>
                    </a:lnR>
                    <a:lnT>
                      <a:noFill/>
                    </a:lnT>
                    <a:lnB>
                      <a:noFill/>
                    </a:lnB>
                  </a:tcPr>
                </a:tc>
                <a:extLst>
                  <a:ext uri="{0D108BD9-81ED-4DB2-BD59-A6C34878D82A}">
                    <a16:rowId xmlns:a16="http://schemas.microsoft.com/office/drawing/2014/main" val="10005"/>
                  </a:ext>
                </a:extLst>
              </a:tr>
              <a:tr h="635578">
                <a:tc>
                  <a:txBody>
                    <a:bodyPr/>
                    <a:lstStyle/>
                    <a:p>
                      <a:r>
                        <a:rPr lang="en-US" sz="1800" b="1">
                          <a:solidFill>
                            <a:schemeClr val="bg1"/>
                          </a:solidFill>
                        </a:rPr>
                        <a:t>Format</a:t>
                      </a:r>
                      <a:endParaRPr lang="en-US" sz="1800">
                        <a:solidFill>
                          <a:schemeClr val="bg1"/>
                        </a:solidFill>
                      </a:endParaRPr>
                    </a:p>
                  </a:txBody>
                  <a:tcPr marL="90797" marR="90797" marT="45398" marB="45398" anchor="ctr">
                    <a:lnL>
                      <a:noFill/>
                    </a:lnL>
                    <a:lnR>
                      <a:noFill/>
                    </a:lnR>
                    <a:lnT>
                      <a:noFill/>
                    </a:lnT>
                    <a:lnB>
                      <a:noFill/>
                    </a:lnB>
                  </a:tcPr>
                </a:tc>
                <a:tc>
                  <a:txBody>
                    <a:bodyPr/>
                    <a:lstStyle/>
                    <a:p>
                      <a:r>
                        <a:rPr lang="en-US" sz="1800">
                          <a:solidFill>
                            <a:schemeClr val="bg1"/>
                          </a:solidFill>
                        </a:rPr>
                        <a:t>Doesn’t follow instructions</a:t>
                      </a:r>
                    </a:p>
                  </a:txBody>
                  <a:tcPr marL="90797" marR="90797" marT="45398" marB="45398" anchor="ctr">
                    <a:lnL>
                      <a:noFill/>
                    </a:lnL>
                    <a:lnR>
                      <a:noFill/>
                    </a:lnR>
                    <a:lnT>
                      <a:noFill/>
                    </a:lnT>
                    <a:lnB>
                      <a:noFill/>
                    </a:lnB>
                  </a:tcPr>
                </a:tc>
                <a:tc>
                  <a:txBody>
                    <a:bodyPr/>
                    <a:lstStyle/>
                    <a:p>
                      <a:r>
                        <a:rPr lang="en-US" sz="1800">
                          <a:solidFill>
                            <a:schemeClr val="bg1"/>
                          </a:solidFill>
                        </a:rPr>
                        <a:t>Mostly correct format</a:t>
                      </a:r>
                    </a:p>
                  </a:txBody>
                  <a:tcPr marL="90797" marR="90797" marT="45398" marB="45398" anchor="ctr">
                    <a:lnL>
                      <a:noFill/>
                    </a:lnL>
                    <a:lnR>
                      <a:noFill/>
                    </a:lnR>
                    <a:lnT>
                      <a:noFill/>
                    </a:lnT>
                    <a:lnB>
                      <a:noFill/>
                    </a:lnB>
                  </a:tcPr>
                </a:tc>
                <a:tc>
                  <a:txBody>
                    <a:bodyPr/>
                    <a:lstStyle/>
                    <a:p>
                      <a:r>
                        <a:rPr lang="en-US" sz="1800">
                          <a:solidFill>
                            <a:schemeClr val="bg1"/>
                          </a:solidFill>
                        </a:rPr>
                        <a:t>Correct format and neat</a:t>
                      </a:r>
                    </a:p>
                  </a:txBody>
                  <a:tcPr marL="90797" marR="90797" marT="45398" marB="45398" anchor="ctr">
                    <a:lnL>
                      <a:noFill/>
                    </a:lnL>
                    <a:lnR>
                      <a:noFill/>
                    </a:lnR>
                    <a:lnT>
                      <a:noFill/>
                    </a:lnT>
                    <a:lnB>
                      <a:noFill/>
                    </a:lnB>
                  </a:tcPr>
                </a:tc>
                <a:tc>
                  <a:txBody>
                    <a:bodyPr/>
                    <a:lstStyle/>
                    <a:p>
                      <a:r>
                        <a:rPr lang="en-US" sz="1800" dirty="0">
                          <a:solidFill>
                            <a:schemeClr val="bg1"/>
                          </a:solidFill>
                        </a:rPr>
                        <a:t>Perfect format, very neat</a:t>
                      </a:r>
                    </a:p>
                  </a:txBody>
                  <a:tcPr marL="90797" marR="90797" marT="45398" marB="45398" anchor="ctr">
                    <a:lnL>
                      <a:noFill/>
                    </a:lnL>
                    <a:lnR>
                      <a:noFill/>
                    </a:lnR>
                    <a:lnT>
                      <a:noFill/>
                    </a:lnT>
                    <a:lnB>
                      <a:noFill/>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04707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189573"/>
            <a:ext cx="6787747" cy="1111689"/>
          </a:xfrm>
        </p:spPr>
        <p:txBody>
          <a:bodyPr/>
          <a:lstStyle/>
          <a:p>
            <a:r>
              <a:rPr lang="en-US" sz="2400" dirty="0" err="1"/>
              <a:t>Referncess</a:t>
            </a:r>
            <a:r>
              <a:rPr lang="en-US" sz="2400" dirty="0"/>
              <a:t>:</a:t>
            </a:r>
            <a:endParaRPr lang="ar-SA" sz="2400" dirty="0"/>
          </a:p>
        </p:txBody>
      </p:sp>
      <p:sp>
        <p:nvSpPr>
          <p:cNvPr id="3" name="Content Placeholder 2"/>
          <p:cNvSpPr>
            <a:spLocks noGrp="1"/>
          </p:cNvSpPr>
          <p:nvPr>
            <p:ph sz="quarter" idx="13"/>
          </p:nvPr>
        </p:nvSpPr>
        <p:spPr>
          <a:xfrm>
            <a:off x="594359" y="2281918"/>
            <a:ext cx="10401887" cy="3708517"/>
          </a:xfrm>
        </p:spPr>
        <p:txBody>
          <a:bodyPr>
            <a:noAutofit/>
          </a:bodyPr>
          <a:lstStyle/>
          <a:p>
            <a:pPr marL="0" indent="0">
              <a:buNone/>
            </a:pPr>
            <a:r>
              <a:rPr lang="en-US" sz="2000" b="0" dirty="0">
                <a:solidFill>
                  <a:schemeClr val="bg1"/>
                </a:solidFill>
              </a:rPr>
              <a:t>- </a:t>
            </a:r>
            <a:r>
              <a:rPr lang="en-US" sz="2000" b="0" dirty="0" err="1">
                <a:solidFill>
                  <a:schemeClr val="bg1"/>
                </a:solidFill>
              </a:rPr>
              <a:t>Oermann</a:t>
            </a:r>
            <a:r>
              <a:rPr lang="en-US" sz="2000" b="0" dirty="0">
                <a:solidFill>
                  <a:schemeClr val="bg1"/>
                </a:solidFill>
              </a:rPr>
              <a:t>, M. H., &amp; </a:t>
            </a:r>
            <a:r>
              <a:rPr lang="en-US" sz="2000" b="0" dirty="0" err="1">
                <a:solidFill>
                  <a:schemeClr val="bg1"/>
                </a:solidFill>
              </a:rPr>
              <a:t>Gaberson</a:t>
            </a:r>
            <a:r>
              <a:rPr lang="en-US" sz="2000" b="0" dirty="0">
                <a:solidFill>
                  <a:schemeClr val="bg1"/>
                </a:solidFill>
              </a:rPr>
              <a:t>, K. B. (2016). Evaluation and testing in nursing education 6 </a:t>
            </a:r>
            <a:r>
              <a:rPr lang="en-US" sz="2000" b="0" dirty="0" err="1">
                <a:solidFill>
                  <a:schemeClr val="bg1"/>
                </a:solidFill>
              </a:rPr>
              <a:t>th</a:t>
            </a:r>
            <a:r>
              <a:rPr lang="en-US" sz="2000" b="0" dirty="0">
                <a:solidFill>
                  <a:schemeClr val="bg1"/>
                </a:solidFill>
              </a:rPr>
              <a:t> edition . Springer Publishing Company.</a:t>
            </a:r>
          </a:p>
          <a:p>
            <a:pPr marL="0" indent="0">
              <a:buNone/>
            </a:pPr>
            <a:r>
              <a:rPr lang="en-US" sz="2000" b="0" dirty="0">
                <a:solidFill>
                  <a:schemeClr val="bg1"/>
                </a:solidFill>
              </a:rPr>
              <a:t>-</a:t>
            </a:r>
            <a:r>
              <a:rPr lang="en-US" sz="2000" b="0" dirty="0" err="1">
                <a:solidFill>
                  <a:schemeClr val="bg1"/>
                </a:solidFill>
              </a:rPr>
              <a:t>Tyo</a:t>
            </a:r>
            <a:r>
              <a:rPr lang="en-US" sz="2000" b="0" dirty="0">
                <a:solidFill>
                  <a:schemeClr val="bg1"/>
                </a:solidFill>
              </a:rPr>
              <a:t>, M. B., &amp; McCurry, M. K. (2019). An integrative review of clinical reasoning teaching strategies and outcome evaluation in nursing education. Nursing education perspectives, 40(1), 11-17. </a:t>
            </a:r>
          </a:p>
          <a:p>
            <a:pPr marL="0" indent="0">
              <a:buNone/>
            </a:pPr>
            <a:r>
              <a:rPr lang="en-US" sz="2000" b="0" dirty="0">
                <a:solidFill>
                  <a:schemeClr val="bg1"/>
                </a:solidFill>
              </a:rPr>
              <a:t>-</a:t>
            </a:r>
            <a:r>
              <a:rPr lang="en-US" sz="2000" b="0" dirty="0" err="1">
                <a:solidFill>
                  <a:schemeClr val="bg1"/>
                </a:solidFill>
              </a:rPr>
              <a:t>Chaudoir</a:t>
            </a:r>
            <a:r>
              <a:rPr lang="en-US" sz="2000" b="0" dirty="0">
                <a:solidFill>
                  <a:schemeClr val="bg1"/>
                </a:solidFill>
              </a:rPr>
              <a:t>, Susan; </a:t>
            </a:r>
            <a:r>
              <a:rPr lang="en-US" sz="2000" b="0" dirty="0" err="1">
                <a:solidFill>
                  <a:schemeClr val="bg1"/>
                </a:solidFill>
              </a:rPr>
              <a:t>Lasiuk</a:t>
            </a:r>
            <a:r>
              <a:rPr lang="en-US" sz="2000" b="0" dirty="0">
                <a:solidFill>
                  <a:schemeClr val="bg1"/>
                </a:solidFill>
              </a:rPr>
              <a:t>, Gerri; and </a:t>
            </a:r>
            <a:r>
              <a:rPr lang="en-US" sz="2000" b="0" dirty="0" err="1">
                <a:solidFill>
                  <a:schemeClr val="bg1"/>
                </a:solidFill>
              </a:rPr>
              <a:t>Trepanier</a:t>
            </a:r>
            <a:r>
              <a:rPr lang="en-US" sz="2000" b="0" dirty="0">
                <a:solidFill>
                  <a:schemeClr val="bg1"/>
                </a:solidFill>
              </a:rPr>
              <a:t>, Katherine (2016) "Writing Assignments: A Relatively Emotional Experience of Learning to Write in one Baccalaureate Nursing Program," Quality Advancement in Nursing Education - </a:t>
            </a:r>
            <a:r>
              <a:rPr lang="en-US" sz="2000" b="0" dirty="0" err="1">
                <a:solidFill>
                  <a:schemeClr val="bg1"/>
                </a:solidFill>
              </a:rPr>
              <a:t>Avancées</a:t>
            </a:r>
            <a:r>
              <a:rPr lang="en-US" sz="2000" b="0" dirty="0">
                <a:solidFill>
                  <a:schemeClr val="bg1"/>
                </a:solidFill>
              </a:rPr>
              <a:t> en formation </a:t>
            </a:r>
            <a:r>
              <a:rPr lang="en-US" sz="2000" b="0" dirty="0" err="1">
                <a:solidFill>
                  <a:schemeClr val="bg1"/>
                </a:solidFill>
              </a:rPr>
              <a:t>infirmière</a:t>
            </a:r>
            <a:r>
              <a:rPr lang="en-US" sz="2000" b="0" dirty="0">
                <a:solidFill>
                  <a:schemeClr val="bg1"/>
                </a:solidFill>
              </a:rPr>
              <a:t>: Vol. 2: </a:t>
            </a:r>
            <a:r>
              <a:rPr lang="en-US" sz="2000" b="0" dirty="0" err="1">
                <a:solidFill>
                  <a:schemeClr val="bg1"/>
                </a:solidFill>
              </a:rPr>
              <a:t>Iss</a:t>
            </a:r>
            <a:r>
              <a:rPr lang="en-US" sz="2000" b="0" dirty="0">
                <a:solidFill>
                  <a:schemeClr val="bg1"/>
                </a:solidFill>
              </a:rPr>
              <a:t>. 2, Article 3. DOI: https://doi.org/10.17483/2368-6669.1061</a:t>
            </a:r>
            <a:endParaRPr lang="ar-SA" sz="2000" b="0" dirty="0">
              <a:solidFill>
                <a:schemeClr val="bg1"/>
              </a:solidFill>
            </a:endParaRPr>
          </a:p>
        </p:txBody>
      </p:sp>
    </p:spTree>
    <p:extLst>
      <p:ext uri="{BB962C8B-B14F-4D97-AF65-F5344CB8AC3E}">
        <p14:creationId xmlns:p14="http://schemas.microsoft.com/office/powerpoint/2010/main" val="4039876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CA55C-F374-9D70-E4CE-58D378FEE04E}"/>
              </a:ext>
            </a:extLst>
          </p:cNvPr>
          <p:cNvSpPr>
            <a:spLocks noGrp="1"/>
          </p:cNvSpPr>
          <p:nvPr>
            <p:ph type="title"/>
          </p:nvPr>
        </p:nvSpPr>
        <p:spPr/>
        <p:txBody>
          <a:bodyPr/>
          <a:lstStyle/>
          <a:p>
            <a:r>
              <a:rPr kumimoji="0" lang="en-US" sz="4400" b="1" i="0" u="none" strike="noStrike" kern="1200" cap="none" spc="50" normalizeH="0" baseline="0" noProof="0" dirty="0">
                <a:ln>
                  <a:noFill/>
                </a:ln>
                <a:solidFill>
                  <a:srgbClr val="FF0000"/>
                </a:solidFill>
                <a:effectLst/>
                <a:uLnTx/>
                <a:uFillTx/>
                <a:latin typeface="Times New Roman" panose="02020603050405020304" pitchFamily="18" charset="0"/>
                <a:ea typeface="+mj-ea"/>
                <a:cs typeface="Times New Roman" panose="02020603050405020304" pitchFamily="18" charset="0"/>
              </a:rPr>
              <a:t>Introduction</a:t>
            </a:r>
            <a:endParaRPr lang="en-US" dirty="0">
              <a:solidFill>
                <a:srgbClr val="FF0000"/>
              </a:solidFill>
            </a:endParaRPr>
          </a:p>
        </p:txBody>
      </p:sp>
      <p:sp>
        <p:nvSpPr>
          <p:cNvPr id="3" name="Content Placeholder 2">
            <a:extLst>
              <a:ext uri="{FF2B5EF4-FFF2-40B4-BE49-F238E27FC236}">
                <a16:creationId xmlns:a16="http://schemas.microsoft.com/office/drawing/2014/main" id="{5B83EB96-B3E8-B2E1-F2FC-924CC2CF8074}"/>
              </a:ext>
            </a:extLst>
          </p:cNvPr>
          <p:cNvSpPr>
            <a:spLocks noGrp="1"/>
          </p:cNvSpPr>
          <p:nvPr>
            <p:ph sz="quarter" idx="13"/>
          </p:nvPr>
        </p:nvSpPr>
        <p:spPr>
          <a:xfrm>
            <a:off x="137159" y="2194560"/>
            <a:ext cx="10940144" cy="4062548"/>
          </a:xfrm>
        </p:spPr>
        <p:txBody>
          <a:bodyPr>
            <a:normAutofit lnSpcReduction="10000"/>
          </a:bodyPr>
          <a:lstStyle/>
          <a:p>
            <a:pPr>
              <a:lnSpc>
                <a:spcPct val="150000"/>
              </a:lnSpc>
              <a:buNone/>
            </a:pPr>
            <a:r>
              <a:rPr lang="en-US" dirty="0">
                <a:solidFill>
                  <a:srgbClr val="FF0000"/>
                </a:solidFill>
                <a:latin typeface="Times New Roman" panose="02020603050405020304" pitchFamily="18" charset="0"/>
                <a:cs typeface="Times New Roman" panose="02020603050405020304" pitchFamily="18" charset="0"/>
              </a:rPr>
              <a:t>Written assignments </a:t>
            </a:r>
            <a:r>
              <a:rPr lang="en-US" dirty="0">
                <a:solidFill>
                  <a:schemeClr val="bg1"/>
                </a:solidFill>
                <a:latin typeface="Times New Roman" panose="02020603050405020304" pitchFamily="18" charset="0"/>
                <a:cs typeface="Times New Roman" panose="02020603050405020304" pitchFamily="18" charset="0"/>
              </a:rPr>
              <a:t>accompanying </a:t>
            </a:r>
            <a:r>
              <a:rPr lang="en-US" dirty="0">
                <a:solidFill>
                  <a:srgbClr val="FF0000"/>
                </a:solidFill>
                <a:latin typeface="Times New Roman" panose="02020603050405020304" pitchFamily="18" charset="0"/>
                <a:cs typeface="Times New Roman" panose="02020603050405020304" pitchFamily="18" charset="0"/>
              </a:rPr>
              <a:t>clinical experiences </a:t>
            </a:r>
            <a:r>
              <a:rPr lang="en-US" dirty="0">
                <a:solidFill>
                  <a:schemeClr val="bg1"/>
                </a:solidFill>
                <a:latin typeface="Times New Roman" panose="02020603050405020304" pitchFamily="18" charset="0"/>
                <a:cs typeface="Times New Roman" panose="02020603050405020304" pitchFamily="18" charset="0"/>
              </a:rPr>
              <a:t>are effective methods for evaluating students' abilities in:​</a:t>
            </a:r>
          </a:p>
          <a:p>
            <a:pPr>
              <a:buFont typeface="Wingdings" panose="05000000000000000000" pitchFamily="2" charset="2"/>
              <a:buChar char="Ø"/>
            </a:pPr>
            <a:r>
              <a:rPr lang="en-US" b="0" dirty="0">
                <a:solidFill>
                  <a:schemeClr val="bg1"/>
                </a:solidFill>
                <a:latin typeface="Times New Roman" panose="02020603050405020304" pitchFamily="18" charset="0"/>
                <a:cs typeface="Times New Roman" panose="02020603050405020304" pitchFamily="18" charset="0"/>
              </a:rPr>
              <a:t>Problem-solving​</a:t>
            </a:r>
          </a:p>
          <a:p>
            <a:pPr>
              <a:buFont typeface="Wingdings" panose="05000000000000000000" pitchFamily="2" charset="2"/>
              <a:buChar char="Ø"/>
            </a:pPr>
            <a:r>
              <a:rPr lang="en-US" b="0" dirty="0">
                <a:solidFill>
                  <a:schemeClr val="bg1"/>
                </a:solidFill>
                <a:latin typeface="Times New Roman" panose="02020603050405020304" pitchFamily="18" charset="0"/>
                <a:cs typeface="Times New Roman" panose="02020603050405020304" pitchFamily="18" charset="0"/>
              </a:rPr>
              <a:t>Critical thinking​</a:t>
            </a:r>
          </a:p>
          <a:p>
            <a:pPr>
              <a:buFont typeface="Wingdings" panose="05000000000000000000" pitchFamily="2" charset="2"/>
              <a:buChar char="Ø"/>
            </a:pPr>
            <a:r>
              <a:rPr lang="en-US" b="0" dirty="0">
                <a:solidFill>
                  <a:schemeClr val="bg1"/>
                </a:solidFill>
                <a:latin typeface="Times New Roman" panose="02020603050405020304" pitchFamily="18" charset="0"/>
                <a:cs typeface="Times New Roman" panose="02020603050405020304" pitchFamily="18" charset="0"/>
              </a:rPr>
              <a:t>Higher-level learning​</a:t>
            </a:r>
          </a:p>
          <a:p>
            <a:pPr>
              <a:buFont typeface="Wingdings" panose="05000000000000000000" pitchFamily="2" charset="2"/>
              <a:buChar char="Ø"/>
            </a:pPr>
            <a:r>
              <a:rPr lang="en-US" b="0" dirty="0">
                <a:solidFill>
                  <a:schemeClr val="bg1"/>
                </a:solidFill>
                <a:latin typeface="Times New Roman" panose="02020603050405020304" pitchFamily="18" charset="0"/>
                <a:cs typeface="Times New Roman" panose="02020603050405020304" pitchFamily="18" charset="0"/>
              </a:rPr>
              <a:t>Understanding of content relevant to clinical practice​</a:t>
            </a:r>
          </a:p>
          <a:p>
            <a:pPr>
              <a:buFont typeface="Wingdings" panose="05000000000000000000" pitchFamily="2" charset="2"/>
              <a:buChar char="Ø"/>
            </a:pPr>
            <a:r>
              <a:rPr lang="en-US" b="0" dirty="0">
                <a:solidFill>
                  <a:schemeClr val="bg1"/>
                </a:solidFill>
                <a:latin typeface="Times New Roman" panose="02020603050405020304" pitchFamily="18" charset="0"/>
                <a:cs typeface="Times New Roman" panose="02020603050405020304" pitchFamily="18" charset="0"/>
              </a:rPr>
              <a:t>Ability to express ideas in writing form</a:t>
            </a:r>
          </a:p>
          <a:p>
            <a:endParaRPr lang="en-US" dirty="0"/>
          </a:p>
        </p:txBody>
      </p:sp>
    </p:spTree>
    <p:extLst>
      <p:ext uri="{BB962C8B-B14F-4D97-AF65-F5344CB8AC3E}">
        <p14:creationId xmlns:p14="http://schemas.microsoft.com/office/powerpoint/2010/main" val="1375929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37BB25-8B6C-BE23-86FD-88D0ED7070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D0F877-8F2C-C348-679C-8166930D8B48}"/>
              </a:ext>
            </a:extLst>
          </p:cNvPr>
          <p:cNvSpPr>
            <a:spLocks noGrp="1"/>
          </p:cNvSpPr>
          <p:nvPr>
            <p:ph type="title"/>
          </p:nvPr>
        </p:nvSpPr>
        <p:spPr/>
        <p:txBody>
          <a:bodyPr/>
          <a:lstStyle/>
          <a:p>
            <a:r>
              <a:rPr kumimoji="0" lang="en-US" sz="4400" b="1" i="0" u="none" strike="noStrike" kern="1200" cap="none" spc="50" normalizeH="0" baseline="0" noProof="0" dirty="0">
                <a:ln>
                  <a:noFill/>
                </a:ln>
                <a:solidFill>
                  <a:srgbClr val="FF0000"/>
                </a:solidFill>
                <a:effectLst/>
                <a:uLnTx/>
                <a:uFillTx/>
                <a:latin typeface="Times New Roman" panose="02020603050405020304" pitchFamily="18" charset="0"/>
                <a:ea typeface="+mj-ea"/>
                <a:cs typeface="Times New Roman" panose="02020603050405020304" pitchFamily="18" charset="0"/>
              </a:rPr>
              <a:t>Introduction</a:t>
            </a:r>
            <a:endParaRPr lang="en-US" dirty="0">
              <a:solidFill>
                <a:srgbClr val="FF0000"/>
              </a:solidFill>
            </a:endParaRPr>
          </a:p>
        </p:txBody>
      </p:sp>
      <p:sp>
        <p:nvSpPr>
          <p:cNvPr id="3" name="Content Placeholder 2">
            <a:extLst>
              <a:ext uri="{FF2B5EF4-FFF2-40B4-BE49-F238E27FC236}">
                <a16:creationId xmlns:a16="http://schemas.microsoft.com/office/drawing/2014/main" id="{BCDD359B-F2E5-A545-5997-8D5E84301605}"/>
              </a:ext>
            </a:extLst>
          </p:cNvPr>
          <p:cNvSpPr>
            <a:spLocks noGrp="1"/>
          </p:cNvSpPr>
          <p:nvPr>
            <p:ph sz="quarter" idx="13"/>
          </p:nvPr>
        </p:nvSpPr>
        <p:spPr>
          <a:xfrm>
            <a:off x="165463" y="2830558"/>
            <a:ext cx="11164389" cy="3708517"/>
          </a:xfrm>
        </p:spPr>
        <p:txBody>
          <a:bodyPr>
            <a:normAutofit/>
          </a:bodyPr>
          <a:lstStyle/>
          <a:p>
            <a:pPr algn="just">
              <a:lnSpc>
                <a:spcPct val="150000"/>
              </a:lnSpc>
              <a:buFont typeface="Wingdings" panose="05000000000000000000" pitchFamily="2" charset="2"/>
              <a:buChar char="Ø"/>
            </a:pPr>
            <a:r>
              <a:rPr lang="en-US" dirty="0">
                <a:solidFill>
                  <a:schemeClr val="bg1"/>
                </a:solidFill>
                <a:latin typeface="Times New Roman" panose="02020603050405020304" pitchFamily="18" charset="0"/>
                <a:cs typeface="Times New Roman" panose="02020603050405020304" pitchFamily="18" charset="0"/>
              </a:rPr>
              <a:t>​</a:t>
            </a:r>
            <a:r>
              <a:rPr lang="en-US" dirty="0">
                <a:solidFill>
                  <a:srgbClr val="FF0000"/>
                </a:solidFill>
                <a:latin typeface="Times New Roman" panose="02020603050405020304" pitchFamily="18" charset="0"/>
                <a:cs typeface="Times New Roman" panose="02020603050405020304" pitchFamily="18" charset="0"/>
              </a:rPr>
              <a:t>Integrating</a:t>
            </a:r>
            <a:r>
              <a:rPr lang="en-US" dirty="0">
                <a:solidFill>
                  <a:schemeClr val="bg1"/>
                </a:solidFill>
                <a:latin typeface="Times New Roman" panose="02020603050405020304" pitchFamily="18" charset="0"/>
                <a:cs typeface="Times New Roman" panose="02020603050405020304" pitchFamily="18" charset="0"/>
              </a:rPr>
              <a:t> written assignments into nursing courses serves as a pivotal instructional</a:t>
            </a:r>
            <a:r>
              <a:rPr lang="ar-JO" dirty="0">
                <a:solidFill>
                  <a:schemeClr val="bg1"/>
                </a:solidFill>
                <a:latin typeface="Times New Roman" panose="02020603050405020304" pitchFamily="18" charset="0"/>
                <a:cs typeface="Times New Roman" panose="02020603050405020304" pitchFamily="18" charset="0"/>
              </a:rPr>
              <a:t> </a:t>
            </a:r>
            <a:r>
              <a:rPr lang="en-US" dirty="0">
                <a:solidFill>
                  <a:schemeClr val="bg1"/>
                </a:solidFill>
                <a:latin typeface="Times New Roman" panose="02020603050405020304" pitchFamily="18" charset="0"/>
                <a:cs typeface="Times New Roman" panose="02020603050405020304" pitchFamily="18" charset="0"/>
              </a:rPr>
              <a:t>and assessment strategy, facilitating the achievement of diverse learning outcomes aligned with educational objectives. </a:t>
            </a:r>
            <a:endParaRPr lang="ar-JO" dirty="0">
              <a:solidFill>
                <a:schemeClr val="bg1"/>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r>
              <a:rPr lang="en-US" dirty="0">
                <a:solidFill>
                  <a:schemeClr val="bg1"/>
                </a:solidFill>
                <a:latin typeface="Times New Roman" panose="02020603050405020304" pitchFamily="18" charset="0"/>
                <a:cs typeface="Times New Roman" panose="02020603050405020304" pitchFamily="18" charset="0"/>
              </a:rPr>
              <a:t>These assignments should be </a:t>
            </a:r>
            <a:r>
              <a:rPr lang="en-US" dirty="0">
                <a:solidFill>
                  <a:srgbClr val="FF0000"/>
                </a:solidFill>
                <a:latin typeface="Times New Roman" panose="02020603050405020304" pitchFamily="18" charset="0"/>
                <a:cs typeface="Times New Roman" panose="02020603050405020304" pitchFamily="18" charset="0"/>
              </a:rPr>
              <a:t>thoughtfully selected </a:t>
            </a:r>
            <a:r>
              <a:rPr lang="en-US" dirty="0">
                <a:solidFill>
                  <a:schemeClr val="bg1"/>
                </a:solidFill>
                <a:latin typeface="Times New Roman" panose="02020603050405020304" pitchFamily="18" charset="0"/>
                <a:cs typeface="Times New Roman" panose="02020603050405020304" pitchFamily="18" charset="0"/>
              </a:rPr>
              <a:t>and designed to ensure they effectively contribute to students' development.</a:t>
            </a:r>
            <a:endParaRPr lang="en-US" dirty="0"/>
          </a:p>
          <a:p>
            <a:pPr algn="just">
              <a:lnSpc>
                <a:spcPct val="150000"/>
              </a:lnSpc>
              <a:buFont typeface="Wingdings" panose="05000000000000000000" pitchFamily="2" charset="2"/>
              <a:buChar char="Ø"/>
            </a:pPr>
            <a:endParaRPr lang="en-US" dirty="0"/>
          </a:p>
        </p:txBody>
      </p:sp>
    </p:spTree>
    <p:extLst>
      <p:ext uri="{BB962C8B-B14F-4D97-AF65-F5344CB8AC3E}">
        <p14:creationId xmlns:p14="http://schemas.microsoft.com/office/powerpoint/2010/main" val="4053975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9422F-4F11-34A9-BEAE-13A4E88133B6}"/>
              </a:ext>
            </a:extLst>
          </p:cNvPr>
          <p:cNvSpPr>
            <a:spLocks noGrp="1"/>
          </p:cNvSpPr>
          <p:nvPr>
            <p:ph type="title"/>
          </p:nvPr>
        </p:nvSpPr>
        <p:spPr>
          <a:xfrm>
            <a:off x="287384" y="496388"/>
            <a:ext cx="8081554" cy="1051559"/>
          </a:xfrm>
        </p:spPr>
        <p:txBody>
          <a:bodyPr/>
          <a:lstStyle/>
          <a:p>
            <a:r>
              <a:rPr lang="en-US" sz="3600" dirty="0">
                <a:solidFill>
                  <a:srgbClr val="FF0000"/>
                </a:solidFill>
              </a:rPr>
              <a:t>Purposes of written assignments</a:t>
            </a:r>
          </a:p>
        </p:txBody>
      </p:sp>
      <p:sp>
        <p:nvSpPr>
          <p:cNvPr id="3" name="Content Placeholder 2">
            <a:extLst>
              <a:ext uri="{FF2B5EF4-FFF2-40B4-BE49-F238E27FC236}">
                <a16:creationId xmlns:a16="http://schemas.microsoft.com/office/drawing/2014/main" id="{70138385-CCF9-5A7D-0437-70322C339BA4}"/>
              </a:ext>
            </a:extLst>
          </p:cNvPr>
          <p:cNvSpPr>
            <a:spLocks noGrp="1"/>
          </p:cNvSpPr>
          <p:nvPr>
            <p:ph sz="quarter" idx="13"/>
          </p:nvPr>
        </p:nvSpPr>
        <p:spPr>
          <a:xfrm>
            <a:off x="209006" y="2281918"/>
            <a:ext cx="11434354" cy="3708517"/>
          </a:xfrm>
        </p:spPr>
        <p:txBody>
          <a:bodyPr>
            <a:normAutofit/>
          </a:bodyPr>
          <a:lstStyle/>
          <a:p>
            <a:pPr marL="0" indent="0">
              <a:buNone/>
            </a:pPr>
            <a:r>
              <a:rPr lang="en-US" sz="2600" dirty="0">
                <a:solidFill>
                  <a:schemeClr val="bg1"/>
                </a:solidFill>
                <a:latin typeface="Times New Roman" panose="02020603050405020304" pitchFamily="18" charset="0"/>
                <a:cs typeface="Times New Roman" panose="02020603050405020304" pitchFamily="18" charset="0"/>
              </a:rPr>
              <a:t>Students can:</a:t>
            </a:r>
          </a:p>
          <a:p>
            <a:pPr marL="457200" indent="-457200" algn="just">
              <a:buFont typeface="+mj-lt"/>
              <a:buAutoNum type="arabicPeriod"/>
            </a:pPr>
            <a:r>
              <a:rPr lang="en-US" sz="2000" dirty="0">
                <a:solidFill>
                  <a:schemeClr val="bg1"/>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Critique</a:t>
            </a:r>
            <a:r>
              <a:rPr lang="en-US" sz="2000" dirty="0">
                <a:solidFill>
                  <a:schemeClr val="bg1"/>
                </a:solidFill>
                <a:latin typeface="Times New Roman" panose="02020603050405020304" pitchFamily="18" charset="0"/>
                <a:cs typeface="Times New Roman" panose="02020603050405020304" pitchFamily="18" charset="0"/>
              </a:rPr>
              <a:t> and </a:t>
            </a:r>
            <a:r>
              <a:rPr lang="en-US" sz="2000" dirty="0">
                <a:solidFill>
                  <a:srgbClr val="FF0000"/>
                </a:solidFill>
                <a:latin typeface="Times New Roman" panose="02020603050405020304" pitchFamily="18" charset="0"/>
                <a:cs typeface="Times New Roman" panose="02020603050405020304" pitchFamily="18" charset="0"/>
              </a:rPr>
              <a:t>synthesize</a:t>
            </a:r>
            <a:r>
              <a:rPr lang="en-US" sz="2000" dirty="0">
                <a:solidFill>
                  <a:schemeClr val="bg1"/>
                </a:solidFill>
                <a:latin typeface="Times New Roman" panose="02020603050405020304" pitchFamily="18" charset="0"/>
                <a:cs typeface="Times New Roman" panose="02020603050405020304" pitchFamily="18" charset="0"/>
              </a:rPr>
              <a:t> the literature and report on their findings </a:t>
            </a:r>
          </a:p>
          <a:p>
            <a:pPr marL="457200" indent="-457200" algn="just">
              <a:buFont typeface="+mj-lt"/>
              <a:buAutoNum type="arabicPeriod"/>
            </a:pPr>
            <a:r>
              <a:rPr lang="en-US" sz="2000" dirty="0">
                <a:solidFill>
                  <a:srgbClr val="FF0000"/>
                </a:solidFill>
                <a:latin typeface="Times New Roman" panose="02020603050405020304" pitchFamily="18" charset="0"/>
                <a:cs typeface="Times New Roman" panose="02020603050405020304" pitchFamily="18" charset="0"/>
              </a:rPr>
              <a:t>Search for</a:t>
            </a:r>
            <a:r>
              <a:rPr lang="en-US" sz="2000" dirty="0">
                <a:solidFill>
                  <a:schemeClr val="bg1"/>
                </a:solidFill>
                <a:latin typeface="Times New Roman" panose="02020603050405020304" pitchFamily="18" charset="0"/>
                <a:cs typeface="Times New Roman" panose="02020603050405020304" pitchFamily="18" charset="0"/>
              </a:rPr>
              <a:t>, critique, and integrate evidence for nursing practice</a:t>
            </a:r>
          </a:p>
          <a:p>
            <a:pPr marL="457200" indent="-457200" algn="just">
              <a:buFont typeface="+mj-lt"/>
              <a:buAutoNum type="arabicPeriod"/>
            </a:pPr>
            <a:r>
              <a:rPr lang="en-US" sz="2000" dirty="0">
                <a:solidFill>
                  <a:srgbClr val="FF0000"/>
                </a:solidFill>
                <a:latin typeface="Times New Roman" panose="02020603050405020304" pitchFamily="18" charset="0"/>
                <a:cs typeface="Times New Roman" panose="02020603050405020304" pitchFamily="18" charset="0"/>
              </a:rPr>
              <a:t>Analyze</a:t>
            </a:r>
            <a:r>
              <a:rPr lang="en-US" sz="2000" dirty="0">
                <a:solidFill>
                  <a:schemeClr val="bg1"/>
                </a:solidFill>
                <a:latin typeface="Times New Roman" panose="02020603050405020304" pitchFamily="18" charset="0"/>
                <a:cs typeface="Times New Roman" panose="02020603050405020304" pitchFamily="18" charset="0"/>
              </a:rPr>
              <a:t> concepts and theories and apply them to clinical situations </a:t>
            </a:r>
          </a:p>
          <a:p>
            <a:pPr marL="457200" indent="-457200" algn="just">
              <a:buFont typeface="+mj-lt"/>
              <a:buAutoNum type="arabicPeriod"/>
            </a:pPr>
            <a:r>
              <a:rPr lang="en-US" sz="2000" dirty="0">
                <a:solidFill>
                  <a:srgbClr val="FF0000"/>
                </a:solidFill>
                <a:latin typeface="Times New Roman" panose="02020603050405020304" pitchFamily="18" charset="0"/>
                <a:cs typeface="Times New Roman" panose="02020603050405020304" pitchFamily="18" charset="0"/>
              </a:rPr>
              <a:t>Improve</a:t>
            </a:r>
            <a:r>
              <a:rPr lang="en-US" sz="2000" dirty="0">
                <a:solidFill>
                  <a:schemeClr val="bg1"/>
                </a:solidFill>
                <a:latin typeface="Times New Roman" panose="02020603050405020304" pitchFamily="18" charset="0"/>
                <a:cs typeface="Times New Roman" panose="02020603050405020304" pitchFamily="18" charset="0"/>
              </a:rPr>
              <a:t> their problem-solving and higher level thinking skills.</a:t>
            </a:r>
          </a:p>
          <a:p>
            <a:pPr marL="457200" indent="-457200" algn="just">
              <a:buFont typeface="+mj-lt"/>
              <a:buAutoNum type="arabicPeriod"/>
            </a:pPr>
            <a:r>
              <a:rPr lang="en-US" sz="2000" dirty="0">
                <a:solidFill>
                  <a:srgbClr val="FF0000"/>
                </a:solidFill>
                <a:latin typeface="Times New Roman" panose="02020603050405020304" pitchFamily="18" charset="0"/>
                <a:cs typeface="Times New Roman" panose="02020603050405020304" pitchFamily="18" charset="0"/>
              </a:rPr>
              <a:t>Gain</a:t>
            </a:r>
            <a:r>
              <a:rPr lang="en-US" sz="2000" dirty="0">
                <a:solidFill>
                  <a:schemeClr val="bg1"/>
                </a:solidFill>
                <a:latin typeface="Times New Roman" panose="02020603050405020304" pitchFamily="18" charset="0"/>
                <a:cs typeface="Times New Roman" panose="02020603050405020304" pitchFamily="18" charset="0"/>
              </a:rPr>
              <a:t> experience in formulating their ideas and communicating them in a clear and</a:t>
            </a:r>
            <a:r>
              <a:rPr lang="ar-JO" sz="2000" dirty="0">
                <a:solidFill>
                  <a:schemeClr val="bg1"/>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coherent </a:t>
            </a:r>
            <a:endParaRPr lang="ar-JO" sz="2000" dirty="0">
              <a:solidFill>
                <a:schemeClr val="bg1"/>
              </a:solidFill>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000" dirty="0">
                <a:solidFill>
                  <a:srgbClr val="FF0000"/>
                </a:solidFill>
                <a:latin typeface="Times New Roman" panose="02020603050405020304" pitchFamily="18" charset="0"/>
                <a:cs typeface="Times New Roman" panose="02020603050405020304" pitchFamily="18" charset="0"/>
              </a:rPr>
              <a:t>Develop</a:t>
            </a:r>
            <a:r>
              <a:rPr lang="en-US" sz="2000" dirty="0">
                <a:solidFill>
                  <a:schemeClr val="bg1"/>
                </a:solidFill>
                <a:latin typeface="Times New Roman" panose="02020603050405020304" pitchFamily="18" charset="0"/>
                <a:cs typeface="Times New Roman" panose="02020603050405020304" pitchFamily="18" charset="0"/>
              </a:rPr>
              <a:t> writing skills.</a:t>
            </a:r>
          </a:p>
          <a:p>
            <a:endParaRPr lang="en-US" dirty="0"/>
          </a:p>
        </p:txBody>
      </p:sp>
    </p:spTree>
    <p:extLst>
      <p:ext uri="{BB962C8B-B14F-4D97-AF65-F5344CB8AC3E}">
        <p14:creationId xmlns:p14="http://schemas.microsoft.com/office/powerpoint/2010/main" val="3946961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5B1D5-C836-DECD-6507-123D704B2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C2C05E-2D03-379D-5911-1780A554A4A1}"/>
              </a:ext>
            </a:extLst>
          </p:cNvPr>
          <p:cNvSpPr>
            <a:spLocks noGrp="1"/>
          </p:cNvSpPr>
          <p:nvPr>
            <p:ph type="title"/>
          </p:nvPr>
        </p:nvSpPr>
        <p:spPr>
          <a:xfrm>
            <a:off x="287384" y="496388"/>
            <a:ext cx="8081554" cy="1051559"/>
          </a:xfrm>
        </p:spPr>
        <p:txBody>
          <a:bodyPr/>
          <a:lstStyle/>
          <a:p>
            <a:r>
              <a:rPr lang="en-US" sz="3600" dirty="0">
                <a:solidFill>
                  <a:srgbClr val="FF0000"/>
                </a:solidFill>
              </a:rPr>
              <a:t>Purposes of written assignments</a:t>
            </a:r>
          </a:p>
        </p:txBody>
      </p:sp>
      <p:sp>
        <p:nvSpPr>
          <p:cNvPr id="3" name="Content Placeholder 2">
            <a:extLst>
              <a:ext uri="{FF2B5EF4-FFF2-40B4-BE49-F238E27FC236}">
                <a16:creationId xmlns:a16="http://schemas.microsoft.com/office/drawing/2014/main" id="{43A9DFE7-C945-401D-2841-DEC9403808E1}"/>
              </a:ext>
            </a:extLst>
          </p:cNvPr>
          <p:cNvSpPr>
            <a:spLocks noGrp="1"/>
          </p:cNvSpPr>
          <p:nvPr>
            <p:ph sz="quarter" idx="13"/>
          </p:nvPr>
        </p:nvSpPr>
        <p:spPr>
          <a:xfrm>
            <a:off x="209006" y="2281918"/>
            <a:ext cx="8673737" cy="3708517"/>
          </a:xfrm>
        </p:spPr>
        <p:txBody>
          <a:bodyPr>
            <a:normAutofit lnSpcReduction="10000"/>
          </a:bodyPr>
          <a:lstStyle/>
          <a:p>
            <a:pPr marL="0" indent="0">
              <a:buNone/>
            </a:pPr>
            <a:r>
              <a:rPr lang="en-US" sz="2600" dirty="0">
                <a:solidFill>
                  <a:schemeClr val="bg1"/>
                </a:solidFill>
                <a:latin typeface="Times New Roman" panose="02020603050405020304" pitchFamily="18" charset="0"/>
                <a:cs typeface="Times New Roman" panose="02020603050405020304" pitchFamily="18" charset="0"/>
              </a:rPr>
              <a:t>For Teacher </a:t>
            </a:r>
            <a:r>
              <a:rPr lang="ar-JO" sz="2600" dirty="0">
                <a:solidFill>
                  <a:schemeClr val="bg1"/>
                </a:solidFill>
                <a:latin typeface="Times New Roman" panose="02020603050405020304" pitchFamily="18" charset="0"/>
                <a:cs typeface="Times New Roman" panose="02020603050405020304" pitchFamily="18" charset="0"/>
              </a:rPr>
              <a:t>:</a:t>
            </a:r>
            <a:endParaRPr lang="en-US" sz="26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Many of the written assignments in clinical courses:</a:t>
            </a:r>
          </a:p>
          <a:p>
            <a:pPr marL="457200" indent="-457200">
              <a:lnSpc>
                <a:spcPct val="150000"/>
              </a:lnSpc>
              <a:buFont typeface="+mj-lt"/>
              <a:buAutoNum type="arabicPeriod"/>
            </a:pPr>
            <a:r>
              <a:rPr lang="en-US" sz="2000" dirty="0">
                <a:solidFill>
                  <a:srgbClr val="FF0000"/>
                </a:solidFill>
                <a:latin typeface="Times New Roman" panose="02020603050405020304" pitchFamily="18" charset="0"/>
                <a:cs typeface="Times New Roman" panose="02020603050405020304" pitchFamily="18" charset="0"/>
              </a:rPr>
              <a:t>Assist </a:t>
            </a:r>
            <a:r>
              <a:rPr lang="en-US" sz="2000" dirty="0">
                <a:solidFill>
                  <a:schemeClr val="bg1"/>
                </a:solidFill>
                <a:latin typeface="Times New Roman" panose="02020603050405020304" pitchFamily="18" charset="0"/>
                <a:cs typeface="Times New Roman" panose="02020603050405020304" pitchFamily="18" charset="0"/>
              </a:rPr>
              <a:t>students in thinking through their plan of care and </a:t>
            </a:r>
            <a:r>
              <a:rPr lang="en-US" sz="2000" dirty="0">
                <a:solidFill>
                  <a:srgbClr val="FF0000"/>
                </a:solidFill>
                <a:latin typeface="Times New Roman" panose="02020603050405020304" pitchFamily="18" charset="0"/>
                <a:cs typeface="Times New Roman" panose="02020603050405020304" pitchFamily="18" charset="0"/>
              </a:rPr>
              <a:t>identifying</a:t>
            </a:r>
            <a:r>
              <a:rPr lang="en-US" sz="2000" dirty="0">
                <a:solidFill>
                  <a:schemeClr val="bg1"/>
                </a:solidFill>
                <a:latin typeface="Times New Roman" panose="02020603050405020304" pitchFamily="18" charset="0"/>
                <a:cs typeface="Times New Roman" panose="02020603050405020304" pitchFamily="18" charset="0"/>
              </a:rPr>
              <a:t> areas in which they need further instruction</a:t>
            </a:r>
          </a:p>
          <a:p>
            <a:pPr marL="457200" indent="-457200">
              <a:buFont typeface="+mj-lt"/>
              <a:buAutoNum type="arabicPeriod"/>
            </a:pPr>
            <a:r>
              <a:rPr lang="en-US" sz="2000" dirty="0">
                <a:solidFill>
                  <a:schemeClr val="bg1"/>
                </a:solidFill>
                <a:latin typeface="Times New Roman" panose="02020603050405020304" pitchFamily="18" charset="0"/>
                <a:cs typeface="Times New Roman" panose="02020603050405020304" pitchFamily="18" charset="0"/>
              </a:rPr>
              <a:t>assess students ability to</a:t>
            </a:r>
            <a:r>
              <a:rPr lang="ar-JO" sz="2000" dirty="0">
                <a:solidFill>
                  <a:schemeClr val="bg1"/>
                </a:solidFill>
                <a:latin typeface="Times New Roman" panose="02020603050405020304" pitchFamily="18" charset="0"/>
                <a:cs typeface="Times New Roman" panose="02020603050405020304" pitchFamily="18" charset="0"/>
              </a:rPr>
              <a:t> </a:t>
            </a:r>
            <a:r>
              <a:rPr lang="ar-JO" sz="2000" b="0" dirty="0">
                <a:solidFill>
                  <a:schemeClr val="bg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sz="2000" b="0" dirty="0">
                <a:solidFill>
                  <a:srgbClr val="FF0000"/>
                </a:solidFill>
                <a:latin typeface="Times New Roman" panose="02020603050405020304" pitchFamily="18" charset="0"/>
                <a:cs typeface="Times New Roman" panose="02020603050405020304" pitchFamily="18" charset="0"/>
              </a:rPr>
              <a:t>Present</a:t>
            </a:r>
            <a:r>
              <a:rPr lang="en-US" sz="2000" b="0" dirty="0">
                <a:solidFill>
                  <a:schemeClr val="bg1"/>
                </a:solidFill>
                <a:latin typeface="Times New Roman" panose="02020603050405020304" pitchFamily="18" charset="0"/>
                <a:cs typeface="Times New Roman" panose="02020603050405020304" pitchFamily="18" charset="0"/>
              </a:rPr>
              <a:t>, organize express ideas effectively in writing.</a:t>
            </a:r>
          </a:p>
          <a:p>
            <a:pPr>
              <a:buFont typeface="Wingdings" panose="05000000000000000000" pitchFamily="2" charset="2"/>
              <a:buChar char="Ø"/>
            </a:pPr>
            <a:r>
              <a:rPr lang="en-US" sz="2000" b="0" dirty="0">
                <a:solidFill>
                  <a:schemeClr val="bg1"/>
                </a:solidFill>
                <a:latin typeface="Times New Roman" panose="02020603050405020304" pitchFamily="18" charset="0"/>
                <a:cs typeface="Times New Roman" panose="02020603050405020304" pitchFamily="18" charset="0"/>
              </a:rPr>
              <a:t>How to </a:t>
            </a:r>
            <a:r>
              <a:rPr lang="en-US" sz="2000" b="0" dirty="0">
                <a:solidFill>
                  <a:srgbClr val="FF0000"/>
                </a:solidFill>
                <a:latin typeface="Times New Roman" panose="02020603050405020304" pitchFamily="18" charset="0"/>
                <a:cs typeface="Times New Roman" panose="02020603050405020304" pitchFamily="18" charset="0"/>
              </a:rPr>
              <a:t>communicat</a:t>
            </a:r>
            <a:r>
              <a:rPr lang="en-US" sz="2000" b="0" dirty="0">
                <a:solidFill>
                  <a:schemeClr val="bg1"/>
                </a:solidFill>
                <a:latin typeface="Times New Roman" panose="02020603050405020304" pitchFamily="18" charset="0"/>
                <a:cs typeface="Times New Roman" panose="02020603050405020304" pitchFamily="18" charset="0"/>
              </a:rPr>
              <a:t>e their ideas in writing</a:t>
            </a:r>
            <a:endParaRPr lang="en-US" sz="2000" b="0" dirty="0"/>
          </a:p>
        </p:txBody>
      </p:sp>
    </p:spTree>
    <p:extLst>
      <p:ext uri="{BB962C8B-B14F-4D97-AF65-F5344CB8AC3E}">
        <p14:creationId xmlns:p14="http://schemas.microsoft.com/office/powerpoint/2010/main" val="4100498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835F2F-AE33-3C2C-47F5-2F86EB47F4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D91057-834D-7D1E-3A84-40568EBF6CD4}"/>
              </a:ext>
            </a:extLst>
          </p:cNvPr>
          <p:cNvSpPr>
            <a:spLocks noGrp="1"/>
          </p:cNvSpPr>
          <p:nvPr>
            <p:ph type="title"/>
          </p:nvPr>
        </p:nvSpPr>
        <p:spPr>
          <a:xfrm>
            <a:off x="287384" y="496388"/>
            <a:ext cx="7167153" cy="1051559"/>
          </a:xfrm>
        </p:spPr>
        <p:txBody>
          <a:bodyPr/>
          <a:lstStyle/>
          <a:p>
            <a:r>
              <a:rPr lang="en-US" sz="3200" dirty="0">
                <a:solidFill>
                  <a:srgbClr val="FF0000"/>
                </a:solidFill>
              </a:rPr>
              <a:t>Writing in the Discipline (WID) vs. Writing-to-Learn (WTL) in Nursing Education</a:t>
            </a:r>
          </a:p>
        </p:txBody>
      </p:sp>
      <p:sp>
        <p:nvSpPr>
          <p:cNvPr id="5" name="TextBox 4">
            <a:extLst>
              <a:ext uri="{FF2B5EF4-FFF2-40B4-BE49-F238E27FC236}">
                <a16:creationId xmlns:a16="http://schemas.microsoft.com/office/drawing/2014/main" id="{D018F4B1-E7CB-CF8B-FDD1-A6AB3CC0604C}"/>
              </a:ext>
            </a:extLst>
          </p:cNvPr>
          <p:cNvSpPr txBox="1"/>
          <p:nvPr/>
        </p:nvSpPr>
        <p:spPr>
          <a:xfrm>
            <a:off x="418011" y="2273332"/>
            <a:ext cx="9030789" cy="4247317"/>
          </a:xfrm>
          <a:prstGeom prst="rect">
            <a:avLst/>
          </a:prstGeom>
          <a:noFill/>
        </p:spPr>
        <p:txBody>
          <a:bodyPr wrap="square">
            <a:spAutoFit/>
          </a:bodyPr>
          <a:lstStyle/>
          <a:p>
            <a:pPr>
              <a:lnSpc>
                <a:spcPct val="150000"/>
              </a:lnSpc>
              <a:buNone/>
            </a:pPr>
            <a:r>
              <a:rPr lang="en-US" b="1" dirty="0">
                <a:solidFill>
                  <a:schemeClr val="bg1"/>
                </a:solidFill>
                <a:latin typeface="Times New Roman" panose="02020603050405020304" pitchFamily="18" charset="0"/>
                <a:cs typeface="Times New Roman" panose="02020603050405020304" pitchFamily="18" charset="0"/>
              </a:rPr>
              <a:t>Writing in the Discipline (WID)</a:t>
            </a:r>
          </a:p>
          <a:p>
            <a:pPr>
              <a:lnSpc>
                <a:spcPct val="150000"/>
              </a:lnSpc>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Purpose</a:t>
            </a:r>
            <a:r>
              <a:rPr lang="en-US" dirty="0">
                <a:solidFill>
                  <a:schemeClr val="bg1"/>
                </a:solidFill>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Enhances</a:t>
            </a:r>
            <a:r>
              <a:rPr lang="en-US" dirty="0">
                <a:solidFill>
                  <a:schemeClr val="bg1"/>
                </a:solidFill>
                <a:latin typeface="Times New Roman" panose="02020603050405020304" pitchFamily="18" charset="0"/>
                <a:cs typeface="Times New Roman" panose="02020603050405020304" pitchFamily="18" charset="0"/>
              </a:rPr>
              <a:t> students' ability to write clearly for varied audiences.</a:t>
            </a:r>
          </a:p>
          <a:p>
            <a:pPr>
              <a:lnSpc>
                <a:spcPct val="150000"/>
              </a:lnSpc>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Characteristics</a:t>
            </a:r>
            <a:r>
              <a:rPr lang="en-US" dirty="0">
                <a:solidFill>
                  <a:schemeClr val="bg1"/>
                </a:solidFill>
                <a:latin typeface="Times New Roman" panose="02020603050405020304" pitchFamily="18" charset="0"/>
                <a:cs typeface="Times New Roman" panose="02020603050405020304" pitchFamily="18" charset="0"/>
              </a:rPr>
              <a:t>:</a:t>
            </a:r>
          </a:p>
          <a:p>
            <a:pPr marL="742950" lvl="1" indent="-285750">
              <a:lnSpc>
                <a:spcPct val="150000"/>
              </a:lnSpc>
              <a:buFont typeface="Arial" panose="020B0604020202020204" pitchFamily="34" charset="0"/>
              <a:buChar char="•"/>
            </a:pPr>
            <a:r>
              <a:rPr lang="en-US" dirty="0">
                <a:solidFill>
                  <a:srgbClr val="FF0000"/>
                </a:solidFill>
                <a:latin typeface="Times New Roman" panose="02020603050405020304" pitchFamily="18" charset="0"/>
                <a:cs typeface="Times New Roman" panose="02020603050405020304" pitchFamily="18" charset="0"/>
              </a:rPr>
              <a:t>Formal</a:t>
            </a:r>
            <a:r>
              <a:rPr lang="en-US" dirty="0">
                <a:solidFill>
                  <a:schemeClr val="bg1"/>
                </a:solidFill>
                <a:latin typeface="Times New Roman" panose="02020603050405020304" pitchFamily="18" charset="0"/>
                <a:cs typeface="Times New Roman" panose="02020603050405020304" pitchFamily="18" charset="0"/>
              </a:rPr>
              <a:t> assignments (e.g., term papers, research reports).</a:t>
            </a:r>
          </a:p>
          <a:p>
            <a:pPr marL="742950" lvl="1" indent="-285750">
              <a:lnSpc>
                <a:spcPct val="150000"/>
              </a:lnSpc>
              <a:buFont typeface="Arial" panose="020B0604020202020204" pitchFamily="34" charset="0"/>
              <a:buChar char="•"/>
            </a:pPr>
            <a:r>
              <a:rPr lang="en-US" dirty="0">
                <a:solidFill>
                  <a:srgbClr val="FF0000"/>
                </a:solidFill>
                <a:latin typeface="Times New Roman" panose="02020603050405020304" pitchFamily="18" charset="0"/>
                <a:cs typeface="Times New Roman" panose="02020603050405020304" pitchFamily="18" charset="0"/>
              </a:rPr>
              <a:t>Feedback</a:t>
            </a:r>
            <a:r>
              <a:rPr lang="en-US" dirty="0">
                <a:solidFill>
                  <a:schemeClr val="bg1"/>
                </a:solidFill>
                <a:latin typeface="Times New Roman" panose="02020603050405020304" pitchFamily="18" charset="0"/>
                <a:cs typeface="Times New Roman" panose="02020603050405020304" pitchFamily="18" charset="0"/>
              </a:rPr>
              <a:t> on both content and writing skills.</a:t>
            </a:r>
          </a:p>
          <a:p>
            <a:pPr marL="742950" lvl="1" indent="-285750">
              <a:lnSpc>
                <a:spcPct val="150000"/>
              </a:lnSpc>
              <a:buFont typeface="Arial" panose="020B0604020202020204" pitchFamily="34" charset="0"/>
              <a:buChar char="•"/>
            </a:pPr>
            <a:r>
              <a:rPr lang="en-US" dirty="0">
                <a:solidFill>
                  <a:srgbClr val="FF0000"/>
                </a:solidFill>
                <a:latin typeface="Times New Roman" panose="02020603050405020304" pitchFamily="18" charset="0"/>
                <a:cs typeface="Times New Roman" panose="02020603050405020304" pitchFamily="18" charset="0"/>
              </a:rPr>
              <a:t>Focus</a:t>
            </a:r>
            <a:r>
              <a:rPr lang="en-US" dirty="0">
                <a:solidFill>
                  <a:schemeClr val="bg1"/>
                </a:solidFill>
                <a:latin typeface="Times New Roman" panose="02020603050405020304" pitchFamily="18" charset="0"/>
                <a:cs typeface="Times New Roman" panose="02020603050405020304" pitchFamily="18" charset="0"/>
              </a:rPr>
              <a:t> on clarity, structure, and adherence to professional standards (e.g., APA style).</a:t>
            </a:r>
          </a:p>
          <a:p>
            <a:pPr>
              <a:lnSpc>
                <a:spcPct val="150000"/>
              </a:lnSpc>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Example</a:t>
            </a:r>
            <a:r>
              <a:rPr lang="en-US" dirty="0">
                <a:solidFill>
                  <a:schemeClr val="bg1"/>
                </a:solidFill>
                <a:latin typeface="Times New Roman" panose="02020603050405020304" pitchFamily="18" charset="0"/>
                <a:cs typeface="Times New Roman" panose="02020603050405020304" pitchFamily="18" charset="0"/>
              </a:rPr>
              <a:t>: A multi-part paper on a clinical safety issue, including setting description, literature review, and implementation plan.</a:t>
            </a:r>
          </a:p>
          <a:p>
            <a:pPr>
              <a:lnSpc>
                <a:spcPct val="150000"/>
              </a:lnSpc>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Goal</a:t>
            </a:r>
            <a:r>
              <a:rPr lang="en-US" dirty="0">
                <a:solidFill>
                  <a:schemeClr val="bg1"/>
                </a:solidFill>
                <a:latin typeface="Times New Roman" panose="02020603050405020304" pitchFamily="18" charset="0"/>
                <a:cs typeface="Times New Roman" panose="02020603050405020304" pitchFamily="18" charset="0"/>
              </a:rPr>
              <a:t>: Develop effective</a:t>
            </a:r>
            <a:r>
              <a:rPr lang="en-US" dirty="0">
                <a:solidFill>
                  <a:srgbClr val="FF0000"/>
                </a:solidFill>
                <a:latin typeface="Times New Roman" panose="02020603050405020304" pitchFamily="18" charset="0"/>
                <a:cs typeface="Times New Roman" panose="02020603050405020304" pitchFamily="18" charset="0"/>
              </a:rPr>
              <a:t> communication </a:t>
            </a:r>
            <a:r>
              <a:rPr lang="en-US" dirty="0">
                <a:solidFill>
                  <a:schemeClr val="bg1"/>
                </a:solidFill>
                <a:latin typeface="Times New Roman" panose="02020603050405020304" pitchFamily="18" charset="0"/>
                <a:cs typeface="Times New Roman" panose="02020603050405020304" pitchFamily="18" charset="0"/>
              </a:rPr>
              <a:t>skills for clinical practice and professional documentation</a:t>
            </a:r>
            <a:r>
              <a:rPr lang="en-US" sz="1600" dirty="0"/>
              <a:t>. </a:t>
            </a:r>
          </a:p>
        </p:txBody>
      </p:sp>
    </p:spTree>
    <p:extLst>
      <p:ext uri="{BB962C8B-B14F-4D97-AF65-F5344CB8AC3E}">
        <p14:creationId xmlns:p14="http://schemas.microsoft.com/office/powerpoint/2010/main" val="190729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B22A0-4326-7D20-481A-1EBE3D1825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DECE06-AC86-D9E7-ACF8-93B6CA6A91C8}"/>
              </a:ext>
            </a:extLst>
          </p:cNvPr>
          <p:cNvSpPr>
            <a:spLocks noGrp="1"/>
          </p:cNvSpPr>
          <p:nvPr>
            <p:ph type="title"/>
          </p:nvPr>
        </p:nvSpPr>
        <p:spPr>
          <a:xfrm>
            <a:off x="287384" y="496388"/>
            <a:ext cx="7167153" cy="1051559"/>
          </a:xfrm>
        </p:spPr>
        <p:txBody>
          <a:bodyPr/>
          <a:lstStyle/>
          <a:p>
            <a:r>
              <a:rPr lang="en-US" sz="3200" dirty="0">
                <a:solidFill>
                  <a:srgbClr val="FF0000"/>
                </a:solidFill>
              </a:rPr>
              <a:t>Writing in the Discipline (WID) vs. Writing-to-Learn (WTL) in Nursing Education</a:t>
            </a:r>
          </a:p>
        </p:txBody>
      </p:sp>
      <p:sp>
        <p:nvSpPr>
          <p:cNvPr id="4" name="TextBox 3">
            <a:extLst>
              <a:ext uri="{FF2B5EF4-FFF2-40B4-BE49-F238E27FC236}">
                <a16:creationId xmlns:a16="http://schemas.microsoft.com/office/drawing/2014/main" id="{6705E2F5-DCE7-FA5D-3E58-A18EFB9B1A4D}"/>
              </a:ext>
            </a:extLst>
          </p:cNvPr>
          <p:cNvSpPr txBox="1"/>
          <p:nvPr/>
        </p:nvSpPr>
        <p:spPr>
          <a:xfrm>
            <a:off x="531223" y="2429250"/>
            <a:ext cx="9109166" cy="4247317"/>
          </a:xfrm>
          <a:prstGeom prst="rect">
            <a:avLst/>
          </a:prstGeom>
          <a:noFill/>
        </p:spPr>
        <p:txBody>
          <a:bodyPr wrap="square">
            <a:spAutoFit/>
          </a:bodyPr>
          <a:lstStyle/>
          <a:p>
            <a:pPr algn="just">
              <a:lnSpc>
                <a:spcPct val="150000"/>
              </a:lnSpc>
              <a:buNone/>
            </a:pPr>
            <a:r>
              <a:rPr lang="en-US" sz="2000" b="1" dirty="0">
                <a:solidFill>
                  <a:schemeClr val="bg1"/>
                </a:solidFill>
                <a:latin typeface="Times New Roman" panose="02020603050405020304" pitchFamily="18" charset="0"/>
                <a:cs typeface="Times New Roman" panose="02020603050405020304" pitchFamily="18" charset="0"/>
              </a:rPr>
              <a:t>Writing-to-Learn (WTL)</a:t>
            </a:r>
          </a:p>
          <a:p>
            <a:pPr algn="just">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Purpose</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Facilitates </a:t>
            </a:r>
            <a:r>
              <a:rPr lang="en-US" sz="2000" dirty="0">
                <a:solidFill>
                  <a:schemeClr val="bg1"/>
                </a:solidFill>
                <a:latin typeface="Times New Roman" panose="02020603050405020304" pitchFamily="18" charset="0"/>
                <a:cs typeface="Times New Roman" panose="02020603050405020304" pitchFamily="18" charset="0"/>
              </a:rPr>
              <a:t>understanding and reflection on course content.</a:t>
            </a:r>
          </a:p>
          <a:p>
            <a:pPr algn="just">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Characteristics</a:t>
            </a:r>
            <a:r>
              <a:rPr lang="en-US" sz="2000" dirty="0">
                <a:solidFill>
                  <a:schemeClr val="bg1"/>
                </a:solidFill>
                <a:latin typeface="Times New Roman" panose="02020603050405020304" pitchFamily="18" charset="0"/>
                <a:cs typeface="Times New Roman" panose="02020603050405020304" pitchFamily="18" charset="0"/>
              </a:rPr>
              <a:t>:</a:t>
            </a:r>
          </a:p>
          <a:p>
            <a:pPr marL="742950" lvl="1" indent="-285750" algn="just">
              <a:lnSpc>
                <a:spcPct val="150000"/>
              </a:lnSpc>
              <a:buFont typeface="Arial" panose="020B0604020202020204" pitchFamily="34" charset="0"/>
              <a:buChar char="•"/>
            </a:pPr>
            <a:r>
              <a:rPr lang="en-US" sz="2000" dirty="0">
                <a:solidFill>
                  <a:srgbClr val="FF0000"/>
                </a:solidFill>
                <a:latin typeface="Times New Roman" panose="02020603050405020304" pitchFamily="18" charset="0"/>
                <a:cs typeface="Times New Roman" panose="02020603050405020304" pitchFamily="18" charset="0"/>
              </a:rPr>
              <a:t>Informal</a:t>
            </a:r>
            <a:r>
              <a:rPr lang="en-US" sz="2000" dirty="0">
                <a:solidFill>
                  <a:schemeClr val="bg1"/>
                </a:solidFill>
                <a:latin typeface="Times New Roman" panose="02020603050405020304" pitchFamily="18" charset="0"/>
                <a:cs typeface="Times New Roman" panose="02020603050405020304" pitchFamily="18" charset="0"/>
              </a:rPr>
              <a:t>, short writing tasks (e.g., journals, quick writes).</a:t>
            </a:r>
          </a:p>
          <a:p>
            <a:pPr marL="742950" lvl="1" indent="-285750" algn="just">
              <a:lnSpc>
                <a:spcPct val="150000"/>
              </a:lnSpc>
              <a:buFont typeface="Arial" panose="020B0604020202020204" pitchFamily="34" charset="0"/>
              <a:buChar char="•"/>
            </a:pPr>
            <a:r>
              <a:rPr lang="en-US" sz="2000" dirty="0">
                <a:solidFill>
                  <a:srgbClr val="FF0000"/>
                </a:solidFill>
                <a:latin typeface="Times New Roman" panose="02020603050405020304" pitchFamily="18" charset="0"/>
                <a:cs typeface="Times New Roman" panose="02020603050405020304" pitchFamily="18" charset="0"/>
              </a:rPr>
              <a:t>Focus</a:t>
            </a:r>
            <a:r>
              <a:rPr lang="en-US" sz="2000" dirty="0">
                <a:solidFill>
                  <a:schemeClr val="bg1"/>
                </a:solidFill>
                <a:latin typeface="Times New Roman" panose="02020603050405020304" pitchFamily="18" charset="0"/>
                <a:cs typeface="Times New Roman" panose="02020603050405020304" pitchFamily="18" charset="0"/>
              </a:rPr>
              <a:t> on content comprehension rather than writing mechanics.</a:t>
            </a:r>
          </a:p>
          <a:p>
            <a:pPr marL="742950" lvl="1" indent="-285750" algn="just">
              <a:lnSpc>
                <a:spcPct val="150000"/>
              </a:lnSpc>
              <a:buFont typeface="Arial" panose="020B0604020202020204" pitchFamily="34" charset="0"/>
              <a:buChar char="•"/>
            </a:pPr>
            <a:r>
              <a:rPr lang="en-US" sz="2000" dirty="0">
                <a:solidFill>
                  <a:srgbClr val="FF0000"/>
                </a:solidFill>
                <a:latin typeface="Times New Roman" panose="02020603050405020304" pitchFamily="18" charset="0"/>
                <a:cs typeface="Times New Roman" panose="02020603050405020304" pitchFamily="18" charset="0"/>
              </a:rPr>
              <a:t>Encourages</a:t>
            </a:r>
            <a:r>
              <a:rPr lang="en-US" sz="2000" dirty="0">
                <a:solidFill>
                  <a:schemeClr val="bg1"/>
                </a:solidFill>
                <a:latin typeface="Times New Roman" panose="02020603050405020304" pitchFamily="18" charset="0"/>
                <a:cs typeface="Times New Roman" panose="02020603050405020304" pitchFamily="18" charset="0"/>
              </a:rPr>
              <a:t> personal reflection and critical thinking.</a:t>
            </a:r>
          </a:p>
          <a:p>
            <a:pPr algn="just">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Example</a:t>
            </a:r>
            <a:r>
              <a:rPr lang="en-US" sz="2000" dirty="0">
                <a:solidFill>
                  <a:schemeClr val="bg1"/>
                </a:solidFill>
                <a:latin typeface="Times New Roman" panose="02020603050405020304" pitchFamily="18" charset="0"/>
                <a:cs typeface="Times New Roman" panose="02020603050405020304" pitchFamily="18" charset="0"/>
              </a:rPr>
              <a:t>: Writing a summary of key concepts from a lecture or posing questions about unclear material.</a:t>
            </a:r>
          </a:p>
          <a:p>
            <a:pPr algn="just">
              <a:lnSpc>
                <a:spcPct val="150000"/>
              </a:lnSpc>
              <a:buFont typeface="Arial" panose="020B0604020202020204" pitchFamily="34" charset="0"/>
              <a:buChar char="•"/>
            </a:pPr>
            <a:r>
              <a:rPr lang="en-US" sz="2000" b="1" dirty="0">
                <a:solidFill>
                  <a:schemeClr val="bg1"/>
                </a:solidFill>
                <a:latin typeface="Times New Roman" panose="02020603050405020304" pitchFamily="18" charset="0"/>
                <a:cs typeface="Times New Roman" panose="02020603050405020304" pitchFamily="18" charset="0"/>
              </a:rPr>
              <a:t>Goal</a:t>
            </a:r>
            <a:r>
              <a:rPr lang="en-US" sz="2000" dirty="0">
                <a:solidFill>
                  <a:schemeClr val="bg1"/>
                </a:solidFill>
                <a:latin typeface="Times New Roman" panose="02020603050405020304" pitchFamily="18" charset="0"/>
                <a:cs typeface="Times New Roman" panose="02020603050405020304" pitchFamily="18" charset="0"/>
              </a:rPr>
              <a:t>: Promote </a:t>
            </a:r>
            <a:r>
              <a:rPr lang="en-US" sz="2000" dirty="0">
                <a:solidFill>
                  <a:srgbClr val="FF0000"/>
                </a:solidFill>
                <a:latin typeface="Times New Roman" panose="02020603050405020304" pitchFamily="18" charset="0"/>
                <a:cs typeface="Times New Roman" panose="02020603050405020304" pitchFamily="18" charset="0"/>
              </a:rPr>
              <a:t>active learning </a:t>
            </a:r>
            <a:r>
              <a:rPr lang="en-US" sz="2000" dirty="0">
                <a:solidFill>
                  <a:schemeClr val="bg1"/>
                </a:solidFill>
                <a:latin typeface="Times New Roman" panose="02020603050405020304" pitchFamily="18" charset="0"/>
                <a:cs typeface="Times New Roman" panose="02020603050405020304" pitchFamily="18" charset="0"/>
              </a:rPr>
              <a:t>and deeper engagement with the subject matter. </a:t>
            </a:r>
          </a:p>
        </p:txBody>
      </p:sp>
    </p:spTree>
    <p:extLst>
      <p:ext uri="{BB962C8B-B14F-4D97-AF65-F5344CB8AC3E}">
        <p14:creationId xmlns:p14="http://schemas.microsoft.com/office/powerpoint/2010/main" val="1043891950"/>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4B194E-8B30-4377-8C59-ECFB902D2A2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C21FFAC0-05A2-416A-B06C-C248395482CF}">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Geometric annual presentation</Template>
  <TotalTime>2062</TotalTime>
  <Words>2405</Words>
  <Application>Microsoft Office PowerPoint</Application>
  <PresentationFormat>Widescreen</PresentationFormat>
  <Paragraphs>267</Paragraphs>
  <Slides>34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Franklin Gothic Book</vt:lpstr>
      <vt:lpstr>Franklin Gothic Demi</vt:lpstr>
      <vt:lpstr>Times New Roman</vt:lpstr>
      <vt:lpstr>Wingdings</vt:lpstr>
      <vt:lpstr>Custom</vt:lpstr>
      <vt:lpstr>Assessment of written assignments</vt:lpstr>
      <vt:lpstr>Outline</vt:lpstr>
      <vt:lpstr>Objectives</vt:lpstr>
      <vt:lpstr>Introduction</vt:lpstr>
      <vt:lpstr>Introduction</vt:lpstr>
      <vt:lpstr>Purposes of written assignments</vt:lpstr>
      <vt:lpstr>Purposes of written assignments</vt:lpstr>
      <vt:lpstr>Writing in the Discipline (WID) vs. Writing-to-Learn (WTL) in Nursing Education</vt:lpstr>
      <vt:lpstr>Writing in the Discipline (WID) vs. Writing-to-Learn (WTL) in Nursing Education</vt:lpstr>
      <vt:lpstr>Drafts, Rewrites &amp; Peer Feedback in Nursing Education</vt:lpstr>
      <vt:lpstr>Peer Feedback</vt:lpstr>
      <vt:lpstr>Types of Written Assignments in Nursing Education</vt:lpstr>
      <vt:lpstr>Types of Written Assignments in Nursing Education</vt:lpstr>
      <vt:lpstr>Types of Written Assignments in Nursing Education</vt:lpstr>
      <vt:lpstr>Types of Written Assignments in Nursing Education</vt:lpstr>
      <vt:lpstr>Types of Written Assignments in Nursing Education</vt:lpstr>
      <vt:lpstr>In-Class &amp; Small-Group Writing Activities in Nursing Education</vt:lpstr>
      <vt:lpstr>Writing Activities for Postclinical Conferences</vt:lpstr>
      <vt:lpstr>Writing Activities for Postclinical Conferences</vt:lpstr>
      <vt:lpstr>Writing Activities for Postclinical Conferences</vt:lpstr>
      <vt:lpstr>Clinical Assessment Rubric Template </vt:lpstr>
      <vt:lpstr>Assessment Written Assignments</vt:lpstr>
      <vt:lpstr>Criteria for Assessing Papers and Other Written Assignments</vt:lpstr>
      <vt:lpstr>Content</vt:lpstr>
      <vt:lpstr>Organization</vt:lpstr>
      <vt:lpstr>Process</vt:lpstr>
      <vt:lpstr>Writing Style</vt:lpstr>
      <vt:lpstr>Suggestions for Assessing and Grading Written Assignments</vt:lpstr>
      <vt:lpstr>Suggestions for Assessing and Grading Written Assignments</vt:lpstr>
      <vt:lpstr>Suggestions for Assessing and Grading Written Assignments</vt:lpstr>
      <vt:lpstr>Scoring and grading</vt:lpstr>
      <vt:lpstr>Scoring and grading</vt:lpstr>
      <vt:lpstr>Written Assignment Grading Rubric</vt:lpstr>
      <vt:lpstr>Referncess: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written assignments</dc:title>
  <dc:creator>Ali T. Gawabreh</dc:creator>
  <cp:lastModifiedBy>Ali T. Gawabreh</cp:lastModifiedBy>
  <cp:revision>41</cp:revision>
  <dcterms:created xsi:type="dcterms:W3CDTF">2025-04-14T06:12:41Z</dcterms:created>
  <dcterms:modified xsi:type="dcterms:W3CDTF">2025-04-17T10:40:34Z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